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0" r:id="rId4"/>
    <p:sldId id="261" r:id="rId5"/>
    <p:sldId id="279" r:id="rId6"/>
    <p:sldId id="280" r:id="rId7"/>
    <p:sldId id="269" r:id="rId8"/>
    <p:sldId id="271" r:id="rId9"/>
    <p:sldId id="272" r:id="rId10"/>
    <p:sldId id="281" r:id="rId11"/>
    <p:sldId id="282" r:id="rId12"/>
    <p:sldId id="259" r:id="rId13"/>
    <p:sldId id="273" r:id="rId14"/>
    <p:sldId id="275" r:id="rId15"/>
    <p:sldId id="262" r:id="rId16"/>
    <p:sldId id="274" r:id="rId17"/>
    <p:sldId id="276" r:id="rId18"/>
    <p:sldId id="277" r:id="rId19"/>
    <p:sldId id="283" r:id="rId20"/>
    <p:sldId id="284" r:id="rId21"/>
    <p:sldId id="267" r:id="rId22"/>
  </p:sldIdLst>
  <p:sldSz cx="18288000" cy="10287000"/>
  <p:notesSz cx="6858000" cy="9144000"/>
  <p:embeddedFontLst>
    <p:embeddedFont>
      <p:font typeface="Antonio Bold" panose="020B0604020202020204" charset="0"/>
      <p:regular r:id="rId24"/>
    </p:embeddedFont>
    <p:embeddedFont>
      <p:font typeface="Antonio Ultra-Bold" panose="020B0604020202020204" charset="0"/>
      <p:regular r:id="rId25"/>
    </p:embeddedFont>
    <p:embeddedFont>
      <p:font typeface="Inter Bold" panose="020B0604020202020204" charset="0"/>
      <p:regular r:id="rId26"/>
    </p:embeddedFont>
    <p:embeddedFont>
      <p:font typeface="MV Boli" panose="02000500030200090000" pitchFamily="2" charset="0"/>
      <p:regular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Open Sans Bold" panose="020B0806030504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978FBF-F674-4AD3-9B9C-1EC5BA6C4459}" v="27" dt="2024-11-14T13:43:42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51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061F99-2FCC-4F84-9A6F-08F6E1B9CD51}" type="datetimeFigureOut">
              <a:rPr lang="en-IN" smtClean="0"/>
              <a:t>22-11-2024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17102-9C67-4003-BE35-3383BAAFBD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4522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17102-9C67-4003-BE35-3383BAAFBDB0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7802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 blue and white sign&#10;&#10;Description automatically generated">
            <a:extLst>
              <a:ext uri="{FF2B5EF4-FFF2-40B4-BE49-F238E27FC236}">
                <a16:creationId xmlns:a16="http://schemas.microsoft.com/office/drawing/2014/main" id="{063A63BC-4739-1FA5-616F-98ACAC46E5C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800" y="246870"/>
            <a:ext cx="2061245" cy="101286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6273" y="1028700"/>
            <a:ext cx="16075455" cy="8118105"/>
          </a:xfrm>
          <a:custGeom>
            <a:avLst/>
            <a:gdLst/>
            <a:ahLst/>
            <a:cxnLst/>
            <a:rect l="l" t="t" r="r" b="b"/>
            <a:pathLst>
              <a:path w="16075455" h="8118105">
                <a:moveTo>
                  <a:pt x="0" y="0"/>
                </a:moveTo>
                <a:lnTo>
                  <a:pt x="16075454" y="0"/>
                </a:lnTo>
                <a:lnTo>
                  <a:pt x="16075454" y="8118105"/>
                </a:lnTo>
                <a:lnTo>
                  <a:pt x="0" y="8118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0972" y="-36702"/>
            <a:ext cx="18308972" cy="10323702"/>
          </a:xfrm>
          <a:custGeom>
            <a:avLst/>
            <a:gdLst/>
            <a:ahLst/>
            <a:cxnLst/>
            <a:rect l="l" t="t" r="r" b="b"/>
            <a:pathLst>
              <a:path w="18131481" h="10323702">
                <a:moveTo>
                  <a:pt x="0" y="0"/>
                </a:moveTo>
                <a:lnTo>
                  <a:pt x="18131481" y="0"/>
                </a:lnTo>
                <a:lnTo>
                  <a:pt x="18131481" y="10323702"/>
                </a:lnTo>
                <a:lnTo>
                  <a:pt x="0" y="10323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69" r="-39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801901" y="4886325"/>
            <a:ext cx="13614602" cy="237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95"/>
              </a:lnSpc>
            </a:pPr>
            <a:r>
              <a:rPr lang="en-US" sz="13925" b="1" spc="-375" dirty="0">
                <a:solidFill>
                  <a:srgbClr val="FFD116"/>
                </a:solidFill>
                <a:latin typeface="Antonio Bold"/>
                <a:ea typeface="Antonio Bold"/>
                <a:cs typeface="Antonio Bold"/>
                <a:sym typeface="Antonio Bold"/>
              </a:rPr>
              <a:t>THE DATANAUTS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8299" y="2979404"/>
            <a:ext cx="15812940" cy="174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85"/>
              </a:lnSpc>
            </a:pPr>
            <a:r>
              <a:rPr lang="en-US" sz="10275" b="1" spc="-277">
                <a:solidFill>
                  <a:srgbClr val="F6FBFE"/>
                </a:solidFill>
                <a:latin typeface="Antonio Bold"/>
                <a:ea typeface="Antonio Bold"/>
                <a:cs typeface="Antonio Bold"/>
                <a:sym typeface="Antonio Bold"/>
              </a:rPr>
              <a:t>MAVERICKS GEN AI DESIGNATHON</a:t>
            </a:r>
          </a:p>
        </p:txBody>
      </p:sp>
      <p:pic>
        <p:nvPicPr>
          <p:cNvPr id="7" name="Picture 6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66E64A5D-37EA-8C5F-93F3-59317BB359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91" y="327466"/>
            <a:ext cx="3502205" cy="17177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51FBF5-465F-8DC1-F340-1AF06A97E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12C1B986-DB8C-B8A5-7B9F-88D9ED93520B}"/>
              </a:ext>
            </a:extLst>
          </p:cNvPr>
          <p:cNvSpPr/>
          <p:nvPr/>
        </p:nvSpPr>
        <p:spPr>
          <a:xfrm>
            <a:off x="9749579" y="2070727"/>
            <a:ext cx="10366745" cy="9861366"/>
          </a:xfrm>
          <a:custGeom>
            <a:avLst/>
            <a:gdLst/>
            <a:ahLst/>
            <a:cxnLst/>
            <a:rect l="l" t="t" r="r" b="b"/>
            <a:pathLst>
              <a:path w="10366745" h="9861366">
                <a:moveTo>
                  <a:pt x="0" y="0"/>
                </a:moveTo>
                <a:lnTo>
                  <a:pt x="10366745" y="0"/>
                </a:lnTo>
                <a:lnTo>
                  <a:pt x="10366745" y="9861366"/>
                </a:lnTo>
                <a:lnTo>
                  <a:pt x="0" y="9861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E403BCBA-1C07-268D-1799-E95C35A6440B}"/>
              </a:ext>
            </a:extLst>
          </p:cNvPr>
          <p:cNvSpPr/>
          <p:nvPr/>
        </p:nvSpPr>
        <p:spPr>
          <a:xfrm rot="-5416834">
            <a:off x="246459" y="845830"/>
            <a:ext cx="1737360" cy="0"/>
          </a:xfrm>
          <a:prstGeom prst="line">
            <a:avLst/>
          </a:prstGeom>
          <a:ln w="142875" cap="flat">
            <a:solidFill>
              <a:srgbClr val="FFD1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F009DA-680E-9DA2-EB97-7F2BA8B00E7C}"/>
              </a:ext>
            </a:extLst>
          </p:cNvPr>
          <p:cNvGrpSpPr/>
          <p:nvPr/>
        </p:nvGrpSpPr>
        <p:grpSpPr>
          <a:xfrm>
            <a:off x="16687800" y="9563100"/>
            <a:ext cx="1276115" cy="330649"/>
            <a:chOff x="16316213" y="698051"/>
            <a:chExt cx="1276115" cy="330649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8C983FFB-93E2-538D-EC66-509640175D9C}"/>
                </a:ext>
              </a:extLst>
            </p:cNvPr>
            <p:cNvGrpSpPr/>
            <p:nvPr/>
          </p:nvGrpSpPr>
          <p:grpSpPr>
            <a:xfrm>
              <a:off x="16788155" y="698051"/>
              <a:ext cx="330649" cy="330649"/>
              <a:chOff x="0" y="0"/>
              <a:chExt cx="6350000" cy="63500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6DC09964-1841-F1D1-3DD8-110DFEDB850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11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E74B5946-1057-6BA8-F9B6-6B16A69A0B5D}"/>
                </a:ext>
              </a:extLst>
            </p:cNvPr>
            <p:cNvGrpSpPr/>
            <p:nvPr/>
          </p:nvGrpSpPr>
          <p:grpSpPr>
            <a:xfrm>
              <a:off x="17261679" y="698051"/>
              <a:ext cx="330649" cy="330649"/>
              <a:chOff x="0" y="0"/>
              <a:chExt cx="6350000" cy="635000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C38079C-E0AB-0B94-67D6-A5F61B6B523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9F38B9F5-665B-C6F3-2391-C03ADCDC270D}"/>
                </a:ext>
              </a:extLst>
            </p:cNvPr>
            <p:cNvGrpSpPr/>
            <p:nvPr/>
          </p:nvGrpSpPr>
          <p:grpSpPr>
            <a:xfrm>
              <a:off x="16316213" y="698051"/>
              <a:ext cx="330649" cy="330649"/>
              <a:chOff x="0" y="0"/>
              <a:chExt cx="6350000" cy="635000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2697FC75-327D-7378-130D-A7F8AFEC0E9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6E8DDB77-F474-8362-1317-FE9CB2D3C393}"/>
              </a:ext>
            </a:extLst>
          </p:cNvPr>
          <p:cNvSpPr txBox="1"/>
          <p:nvPr/>
        </p:nvSpPr>
        <p:spPr>
          <a:xfrm>
            <a:off x="1219200" y="447099"/>
            <a:ext cx="13707492" cy="797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6719"/>
              </a:lnSpc>
              <a:defRPr sz="4800" b="1">
                <a:solidFill>
                  <a:srgbClr val="001847"/>
                </a:solidFill>
                <a:latin typeface="Antonio Ultra-Bold"/>
                <a:ea typeface="Antonio Ultra-Bold"/>
                <a:cs typeface="Antonio Ultra-Bold"/>
              </a:defRPr>
            </a:lvl1pPr>
          </a:lstStyle>
          <a:p>
            <a:pPr algn="ctr"/>
            <a:r>
              <a:rPr lang="en-US" dirty="0"/>
              <a:t>System Architecture, Functionalities and Design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8F0767-D880-8C23-F184-901BBC13D7B6}"/>
              </a:ext>
            </a:extLst>
          </p:cNvPr>
          <p:cNvSpPr txBox="1"/>
          <p:nvPr/>
        </p:nvSpPr>
        <p:spPr>
          <a:xfrm>
            <a:off x="1143000" y="3466342"/>
            <a:ext cx="13698984" cy="3354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b="1" dirty="0">
                <a:latin typeface="Antonio Ultra-Bold" panose="020B0604020202020204" charset="0"/>
              </a:rPr>
              <a:t>Components and Interactions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latin typeface="Antonio Ultra-Bold" panose="020B0604020202020204" charset="0"/>
              </a:rPr>
              <a:t>Frontend (React.js)</a:t>
            </a:r>
            <a:r>
              <a:rPr lang="en-IN" sz="2400" dirty="0">
                <a:latin typeface="Antonio Ultra-Bold" panose="020B0604020202020204" charset="0"/>
              </a:rPr>
              <a:t>: </a:t>
            </a:r>
            <a:r>
              <a:rPr lang="en-IN" sz="2400" dirty="0">
                <a:latin typeface="Antonio Bold" panose="020B0604020202020204" charset="0"/>
              </a:rPr>
              <a:t>User interface for candidates, recruiters, and admins.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latin typeface="Antonio Ultra-Bold" panose="020B0604020202020204" charset="0"/>
              </a:rPr>
              <a:t>Backend (Flask/</a:t>
            </a:r>
            <a:r>
              <a:rPr lang="en-IN" sz="2400" b="1" dirty="0" err="1">
                <a:latin typeface="Antonio Ultra-Bold" panose="020B0604020202020204" charset="0"/>
              </a:rPr>
              <a:t>FastAPI</a:t>
            </a:r>
            <a:r>
              <a:rPr lang="en-IN" sz="2400" b="1" dirty="0">
                <a:latin typeface="Antonio Ultra-Bold" panose="020B0604020202020204" charset="0"/>
              </a:rPr>
              <a:t>)</a:t>
            </a:r>
            <a:r>
              <a:rPr lang="en-IN" sz="2400" dirty="0">
                <a:latin typeface="Antonio Ultra-Bold" panose="020B0604020202020204" charset="0"/>
              </a:rPr>
              <a:t>: </a:t>
            </a:r>
            <a:r>
              <a:rPr lang="en-IN" sz="2400" dirty="0">
                <a:latin typeface="Antonio Bold" panose="020B0604020202020204" charset="0"/>
              </a:rPr>
              <a:t>Manages business logic, data processing, and API calls.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latin typeface="Antonio Ultra-Bold" panose="020B0604020202020204" charset="0"/>
              </a:rPr>
              <a:t>AI/ML Layer</a:t>
            </a:r>
            <a:r>
              <a:rPr lang="en-IN" sz="2400" dirty="0">
                <a:latin typeface="Antonio Ultra-Bold" panose="020B0604020202020204" charset="0"/>
              </a:rPr>
              <a:t>: </a:t>
            </a:r>
            <a:r>
              <a:rPr lang="en-IN" sz="2400" dirty="0">
                <a:latin typeface="Antonio Bold" panose="020B0604020202020204" charset="0"/>
              </a:rPr>
              <a:t>Powers models for resume parsing, job recommendations, classification, and interview evaluation.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latin typeface="Antonio Ultra-Bold" panose="020B0604020202020204" charset="0"/>
              </a:rPr>
              <a:t>Database (MySQL)</a:t>
            </a:r>
            <a:r>
              <a:rPr lang="en-IN" sz="2400" dirty="0">
                <a:latin typeface="Antonio Ultra-Bold" panose="020B0604020202020204" charset="0"/>
              </a:rPr>
              <a:t>: </a:t>
            </a:r>
            <a:r>
              <a:rPr lang="en-IN" sz="2400" dirty="0">
                <a:latin typeface="Antonio Bold" panose="020B0604020202020204" charset="0"/>
              </a:rPr>
              <a:t>Stores structured data.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latin typeface="Antonio Ultra-Bold" panose="020B0604020202020204" charset="0"/>
              </a:rPr>
              <a:t>Real-Time Communication</a:t>
            </a:r>
            <a:r>
              <a:rPr lang="en-IN" sz="2400" dirty="0">
                <a:latin typeface="Antonio Ultra-Bold" panose="020B0604020202020204" charset="0"/>
              </a:rPr>
              <a:t>: </a:t>
            </a:r>
            <a:r>
              <a:rPr lang="en-IN" sz="2400" dirty="0" err="1">
                <a:latin typeface="Antonio Bold" panose="020B0604020202020204" charset="0"/>
              </a:rPr>
              <a:t>WebSockets</a:t>
            </a:r>
            <a:r>
              <a:rPr lang="en-IN" sz="2400" dirty="0">
                <a:latin typeface="Antonio Bold" panose="020B0604020202020204" charset="0"/>
              </a:rPr>
              <a:t> for notifications and Twilio/WebRTC for interviews.</a:t>
            </a:r>
          </a:p>
        </p:txBody>
      </p:sp>
    </p:spTree>
    <p:extLst>
      <p:ext uri="{BB962C8B-B14F-4D97-AF65-F5344CB8AC3E}">
        <p14:creationId xmlns:p14="http://schemas.microsoft.com/office/powerpoint/2010/main" val="873093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D278B7-6D47-FA88-CF28-04D6892CC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C61DC382-C896-7762-8B8D-3BBF5AB18E24}"/>
              </a:ext>
            </a:extLst>
          </p:cNvPr>
          <p:cNvSpPr/>
          <p:nvPr/>
        </p:nvSpPr>
        <p:spPr>
          <a:xfrm>
            <a:off x="9749579" y="2070727"/>
            <a:ext cx="10366745" cy="9861366"/>
          </a:xfrm>
          <a:custGeom>
            <a:avLst/>
            <a:gdLst/>
            <a:ahLst/>
            <a:cxnLst/>
            <a:rect l="l" t="t" r="r" b="b"/>
            <a:pathLst>
              <a:path w="10366745" h="9861366">
                <a:moveTo>
                  <a:pt x="0" y="0"/>
                </a:moveTo>
                <a:lnTo>
                  <a:pt x="10366745" y="0"/>
                </a:lnTo>
                <a:lnTo>
                  <a:pt x="10366745" y="9861366"/>
                </a:lnTo>
                <a:lnTo>
                  <a:pt x="0" y="9861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1718998D-6EE7-C509-4A89-60CF73BE5602}"/>
              </a:ext>
            </a:extLst>
          </p:cNvPr>
          <p:cNvSpPr/>
          <p:nvPr/>
        </p:nvSpPr>
        <p:spPr>
          <a:xfrm rot="-5416834">
            <a:off x="246459" y="845830"/>
            <a:ext cx="1737360" cy="0"/>
          </a:xfrm>
          <a:prstGeom prst="line">
            <a:avLst/>
          </a:prstGeom>
          <a:ln w="142875" cap="flat">
            <a:solidFill>
              <a:srgbClr val="FFD1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CCF6B3-86DE-FBA3-2964-07E24C3A8057}"/>
              </a:ext>
            </a:extLst>
          </p:cNvPr>
          <p:cNvGrpSpPr/>
          <p:nvPr/>
        </p:nvGrpSpPr>
        <p:grpSpPr>
          <a:xfrm>
            <a:off x="16687800" y="9563100"/>
            <a:ext cx="1276115" cy="330649"/>
            <a:chOff x="16316213" y="698051"/>
            <a:chExt cx="1276115" cy="330649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15EE97F0-B17C-8A8B-9FD4-8DE249EFF76B}"/>
                </a:ext>
              </a:extLst>
            </p:cNvPr>
            <p:cNvGrpSpPr/>
            <p:nvPr/>
          </p:nvGrpSpPr>
          <p:grpSpPr>
            <a:xfrm>
              <a:off x="16788155" y="698051"/>
              <a:ext cx="330649" cy="330649"/>
              <a:chOff x="0" y="0"/>
              <a:chExt cx="6350000" cy="63500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857D617A-69F6-800A-A0ED-393F700B104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11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53272BE7-9324-E0D9-1E15-701A9969022B}"/>
                </a:ext>
              </a:extLst>
            </p:cNvPr>
            <p:cNvGrpSpPr/>
            <p:nvPr/>
          </p:nvGrpSpPr>
          <p:grpSpPr>
            <a:xfrm>
              <a:off x="17261679" y="698051"/>
              <a:ext cx="330649" cy="330649"/>
              <a:chOff x="0" y="0"/>
              <a:chExt cx="6350000" cy="635000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614E41E-1D87-91F7-9100-151DF7B6ADC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B1375D4A-7DDD-5E6C-3B10-46BB7D0E2794}"/>
                </a:ext>
              </a:extLst>
            </p:cNvPr>
            <p:cNvGrpSpPr/>
            <p:nvPr/>
          </p:nvGrpSpPr>
          <p:grpSpPr>
            <a:xfrm>
              <a:off x="16316213" y="698051"/>
              <a:ext cx="330649" cy="330649"/>
              <a:chOff x="0" y="0"/>
              <a:chExt cx="6350000" cy="635000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C33854E0-693B-C8D7-EC06-20E094E06F7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6869863B-866F-A8A3-5443-3A93C69AB143}"/>
              </a:ext>
            </a:extLst>
          </p:cNvPr>
          <p:cNvSpPr txBox="1"/>
          <p:nvPr/>
        </p:nvSpPr>
        <p:spPr>
          <a:xfrm>
            <a:off x="1219200" y="447099"/>
            <a:ext cx="13707492" cy="797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6719"/>
              </a:lnSpc>
              <a:defRPr sz="4800" b="1">
                <a:solidFill>
                  <a:srgbClr val="001847"/>
                </a:solidFill>
                <a:latin typeface="Antonio Ultra-Bold"/>
                <a:ea typeface="Antonio Ultra-Bold"/>
                <a:cs typeface="Antonio Ultra-Bold"/>
              </a:defRPr>
            </a:lvl1pPr>
          </a:lstStyle>
          <a:p>
            <a:pPr algn="ctr"/>
            <a:r>
              <a:rPr lang="en-US" dirty="0"/>
              <a:t>System Architecture, Functionalities and Design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458FFB-EE9E-0554-5BA1-EF6F6D64FA6D}"/>
              </a:ext>
            </a:extLst>
          </p:cNvPr>
          <p:cNvSpPr txBox="1"/>
          <p:nvPr/>
        </p:nvSpPr>
        <p:spPr>
          <a:xfrm>
            <a:off x="1380108" y="2070727"/>
            <a:ext cx="1591729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atin typeface="Antonio Ultra-Bold" panose="020B0604020202020204" charset="0"/>
              </a:rPr>
              <a:t>Data Pipeline &amp; External Services</a:t>
            </a:r>
          </a:p>
          <a:p>
            <a:endParaRPr lang="en-IN" sz="2400" b="1" dirty="0">
              <a:latin typeface="Antonio Ultra-Bold" panose="020B0604020202020204" charset="0"/>
            </a:endParaRPr>
          </a:p>
          <a:p>
            <a:endParaRPr lang="en-IN" sz="2400" b="1" dirty="0">
              <a:latin typeface="Antonio Ultra-Bold" panose="020B0604020202020204" charset="0"/>
            </a:endParaRPr>
          </a:p>
          <a:p>
            <a:pPr>
              <a:buFont typeface="+mj-lt"/>
              <a:buAutoNum type="arabicPeriod"/>
            </a:pPr>
            <a:r>
              <a:rPr lang="en-IN" sz="2400" b="1" dirty="0">
                <a:latin typeface="Antonio Ultra-Bold" panose="020B0604020202020204" charset="0"/>
              </a:rPr>
              <a:t>Data Pipeline</a:t>
            </a:r>
            <a:r>
              <a:rPr lang="en-IN" sz="2400" dirty="0">
                <a:latin typeface="Antonio Ultra-Bold" panose="020B060402020202020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2400" b="1" dirty="0">
                <a:latin typeface="Antonio Bold" panose="020B0604020202020204" charset="0"/>
              </a:rPr>
              <a:t>Frontend</a:t>
            </a:r>
            <a:r>
              <a:rPr lang="en-IN" sz="2400" dirty="0">
                <a:latin typeface="Antonio Bold" panose="020B0604020202020204" charset="0"/>
              </a:rPr>
              <a:t> collects data → </a:t>
            </a:r>
            <a:r>
              <a:rPr lang="en-IN" sz="2400" b="1" dirty="0">
                <a:latin typeface="Antonio Bold" panose="020B0604020202020204" charset="0"/>
              </a:rPr>
              <a:t>Backend</a:t>
            </a:r>
            <a:r>
              <a:rPr lang="en-IN" sz="2400" dirty="0">
                <a:latin typeface="Antonio Bold" panose="020B0604020202020204" charset="0"/>
              </a:rPr>
              <a:t> processes it → Stored in </a:t>
            </a:r>
            <a:r>
              <a:rPr lang="en-IN" sz="2400" b="1" dirty="0">
                <a:latin typeface="Antonio Bold" panose="020B0604020202020204" charset="0"/>
              </a:rPr>
              <a:t>MySQL</a:t>
            </a:r>
            <a:r>
              <a:rPr lang="en-IN" sz="2400" dirty="0">
                <a:latin typeface="Antonio Bold" panose="020B0604020202020204" charset="0"/>
              </a:rPr>
              <a:t> → AI models </a:t>
            </a:r>
            <a:r>
              <a:rPr lang="en-IN" sz="2400" dirty="0" err="1">
                <a:latin typeface="Antonio Bold" panose="020B0604020202020204" charset="0"/>
              </a:rPr>
              <a:t>analyze</a:t>
            </a:r>
            <a:r>
              <a:rPr lang="en-IN" sz="2400" dirty="0">
                <a:latin typeface="Antonio Bold" panose="020B0604020202020204" charset="0"/>
              </a:rPr>
              <a:t> and generate insights (e.g., recommendations, resume parsing, interview analysis).</a:t>
            </a:r>
          </a:p>
          <a:p>
            <a:pPr lvl="1"/>
            <a:endParaRPr lang="en-IN" sz="2400" dirty="0">
              <a:latin typeface="Antonio Bold" panose="020B0604020202020204" charset="0"/>
            </a:endParaRPr>
          </a:p>
          <a:p>
            <a:pPr>
              <a:buFont typeface="+mj-lt"/>
              <a:buAutoNum type="arabicPeriod"/>
            </a:pPr>
            <a:r>
              <a:rPr lang="en-IN" sz="2400" b="1" dirty="0">
                <a:latin typeface="Antonio Ultra-Bold" panose="020B0604020202020204" charset="0"/>
              </a:rPr>
              <a:t>APIs</a:t>
            </a:r>
            <a:r>
              <a:rPr lang="en-IN" sz="2400" dirty="0">
                <a:latin typeface="Antonio Ultra-Bold" panose="020B060402020202020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2400" b="1" dirty="0">
                <a:latin typeface="Antonio Bold" panose="020B0604020202020204" charset="0"/>
              </a:rPr>
              <a:t>OpenAI / Hugging Face</a:t>
            </a:r>
            <a:r>
              <a:rPr lang="en-IN" sz="2400" dirty="0">
                <a:latin typeface="Antonio Bold" panose="020B0604020202020204" charset="0"/>
              </a:rPr>
              <a:t>: NLP, resume generation.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2400" b="1" dirty="0">
                <a:latin typeface="Antonio Bold" panose="020B0604020202020204" charset="0"/>
              </a:rPr>
              <a:t>Twilio</a:t>
            </a:r>
            <a:r>
              <a:rPr lang="en-IN" sz="2400" dirty="0">
                <a:latin typeface="Antonio Bold" panose="020B0604020202020204" charset="0"/>
              </a:rPr>
              <a:t>: SMS/Email notifications.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2400" b="1" dirty="0">
                <a:latin typeface="Antonio Bold" panose="020B0604020202020204" charset="0"/>
              </a:rPr>
              <a:t>WebRTC</a:t>
            </a:r>
            <a:r>
              <a:rPr lang="en-IN" sz="2400" dirty="0">
                <a:latin typeface="Antonio Bold" panose="020B0604020202020204" charset="0"/>
              </a:rPr>
              <a:t>: Virtual interviews.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2400" b="1" dirty="0" err="1">
                <a:latin typeface="Antonio Bold" panose="020B0604020202020204" charset="0"/>
              </a:rPr>
              <a:t>FastAPI</a:t>
            </a:r>
            <a:r>
              <a:rPr lang="en-IN" sz="2400" b="1" dirty="0">
                <a:latin typeface="Antonio Bold" panose="020B0604020202020204" charset="0"/>
              </a:rPr>
              <a:t> / Flask</a:t>
            </a:r>
            <a:r>
              <a:rPr lang="en-IN" sz="2400" dirty="0">
                <a:latin typeface="Antonio Bold" panose="020B0604020202020204" charset="0"/>
              </a:rPr>
              <a:t>: Backend API handling.</a:t>
            </a:r>
          </a:p>
        </p:txBody>
      </p:sp>
    </p:spTree>
    <p:extLst>
      <p:ext uri="{BB962C8B-B14F-4D97-AF65-F5344CB8AC3E}">
        <p14:creationId xmlns:p14="http://schemas.microsoft.com/office/powerpoint/2010/main" val="1277547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83588"/>
            <a:ext cx="18288000" cy="6221300"/>
            <a:chOff x="0" y="0"/>
            <a:chExt cx="24384000" cy="829506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0862" b="20862"/>
            <a:stretch>
              <a:fillRect/>
            </a:stretch>
          </p:blipFill>
          <p:spPr>
            <a:xfrm>
              <a:off x="0" y="0"/>
              <a:ext cx="24384000" cy="829506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3295003" y="5589439"/>
            <a:ext cx="1263724" cy="126372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11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29273" y="5589439"/>
            <a:ext cx="1263724" cy="126372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11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512138" y="5589439"/>
            <a:ext cx="1263724" cy="126372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11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3577364" y="5854851"/>
            <a:ext cx="699002" cy="732898"/>
          </a:xfrm>
          <a:custGeom>
            <a:avLst/>
            <a:gdLst/>
            <a:ahLst/>
            <a:cxnLst/>
            <a:rect l="l" t="t" r="r" b="b"/>
            <a:pathLst>
              <a:path w="699002" h="732898">
                <a:moveTo>
                  <a:pt x="0" y="0"/>
                </a:moveTo>
                <a:lnTo>
                  <a:pt x="699002" y="0"/>
                </a:lnTo>
                <a:lnTo>
                  <a:pt x="699002" y="732899"/>
                </a:lnTo>
                <a:lnTo>
                  <a:pt x="0" y="7328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8781243" y="5854851"/>
            <a:ext cx="732898" cy="732898"/>
          </a:xfrm>
          <a:custGeom>
            <a:avLst/>
            <a:gdLst/>
            <a:ahLst/>
            <a:cxnLst/>
            <a:rect l="l" t="t" r="r" b="b"/>
            <a:pathLst>
              <a:path w="732898" h="732898">
                <a:moveTo>
                  <a:pt x="0" y="0"/>
                </a:moveTo>
                <a:lnTo>
                  <a:pt x="732898" y="0"/>
                </a:lnTo>
                <a:lnTo>
                  <a:pt x="732898" y="732899"/>
                </a:lnTo>
                <a:lnTo>
                  <a:pt x="0" y="7328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4014487" y="5854851"/>
            <a:ext cx="732898" cy="732898"/>
          </a:xfrm>
          <a:custGeom>
            <a:avLst/>
            <a:gdLst/>
            <a:ahLst/>
            <a:cxnLst/>
            <a:rect l="l" t="t" r="r" b="b"/>
            <a:pathLst>
              <a:path w="732898" h="732898">
                <a:moveTo>
                  <a:pt x="0" y="0"/>
                </a:moveTo>
                <a:lnTo>
                  <a:pt x="732898" y="0"/>
                </a:lnTo>
                <a:lnTo>
                  <a:pt x="732898" y="732899"/>
                </a:lnTo>
                <a:lnTo>
                  <a:pt x="0" y="7328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2797326" y="1423470"/>
            <a:ext cx="12693347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Mokoto"/>
              </a:rPr>
              <a:t>Solution Alignment with Hexaware’s Objective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9600" y="7339468"/>
            <a:ext cx="6400800" cy="1614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86"/>
              </a:lnSpc>
            </a:pPr>
            <a:r>
              <a:rPr lang="en-US" sz="3200" b="1" dirty="0"/>
              <a:t>1. Time and Resource Optimization in Recruitment</a:t>
            </a:r>
          </a:p>
          <a:p>
            <a:pPr algn="ctr">
              <a:lnSpc>
                <a:spcPts val="4286"/>
              </a:lnSpc>
            </a:pPr>
            <a:r>
              <a:rPr lang="en-US" sz="3061" b="1" dirty="0">
                <a:solidFill>
                  <a:srgbClr val="1D3055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39000" y="7359938"/>
            <a:ext cx="4419599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N" sz="3200" b="1" dirty="0"/>
              <a:t>2. End-to-End Recruitment Automation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87198" y="7359938"/>
            <a:ext cx="4876801" cy="1614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86"/>
              </a:lnSpc>
            </a:pPr>
            <a:r>
              <a:rPr lang="en-IN" sz="3200" b="1" dirty="0"/>
              <a:t>3. Robust AI Integration for Scalable Recruitment</a:t>
            </a:r>
          </a:p>
          <a:p>
            <a:pPr algn="ctr">
              <a:lnSpc>
                <a:spcPts val="4286"/>
              </a:lnSpc>
            </a:pPr>
            <a:endParaRPr lang="en-US" sz="3061" b="1" dirty="0">
              <a:solidFill>
                <a:srgbClr val="1D3055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</p:txBody>
      </p:sp>
      <p:pic>
        <p:nvPicPr>
          <p:cNvPr id="28" name="Picture 27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1136E5BB-CC1A-F43B-8A40-25D733EA90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0" y="-34065"/>
            <a:ext cx="2758917" cy="13531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0D8EE-8B63-51BE-C39C-3B09B44DC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92ED0BA0-2666-3E33-FD6B-C07DB7B7ED41}"/>
              </a:ext>
            </a:extLst>
          </p:cNvPr>
          <p:cNvSpPr/>
          <p:nvPr/>
        </p:nvSpPr>
        <p:spPr>
          <a:xfrm>
            <a:off x="9749579" y="2070727"/>
            <a:ext cx="10366745" cy="9861366"/>
          </a:xfrm>
          <a:custGeom>
            <a:avLst/>
            <a:gdLst/>
            <a:ahLst/>
            <a:cxnLst/>
            <a:rect l="l" t="t" r="r" b="b"/>
            <a:pathLst>
              <a:path w="10366745" h="9861366">
                <a:moveTo>
                  <a:pt x="0" y="0"/>
                </a:moveTo>
                <a:lnTo>
                  <a:pt x="10366745" y="0"/>
                </a:lnTo>
                <a:lnTo>
                  <a:pt x="10366745" y="9861366"/>
                </a:lnTo>
                <a:lnTo>
                  <a:pt x="0" y="9861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D69F908D-6609-5EDE-72B8-798DB068B4D4}"/>
              </a:ext>
            </a:extLst>
          </p:cNvPr>
          <p:cNvSpPr/>
          <p:nvPr/>
        </p:nvSpPr>
        <p:spPr>
          <a:xfrm rot="-5416834">
            <a:off x="246459" y="845830"/>
            <a:ext cx="1737360" cy="0"/>
          </a:xfrm>
          <a:prstGeom prst="line">
            <a:avLst/>
          </a:prstGeom>
          <a:ln w="142875" cap="flat">
            <a:solidFill>
              <a:srgbClr val="FFD1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B0AA76-1439-A81E-F7F1-B3C555CE61D8}"/>
              </a:ext>
            </a:extLst>
          </p:cNvPr>
          <p:cNvGrpSpPr/>
          <p:nvPr/>
        </p:nvGrpSpPr>
        <p:grpSpPr>
          <a:xfrm>
            <a:off x="16687800" y="9563100"/>
            <a:ext cx="1276115" cy="330649"/>
            <a:chOff x="16316213" y="698051"/>
            <a:chExt cx="1276115" cy="330649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B4B33DDC-B6FE-3DE2-9FFF-F47666B574C8}"/>
                </a:ext>
              </a:extLst>
            </p:cNvPr>
            <p:cNvGrpSpPr/>
            <p:nvPr/>
          </p:nvGrpSpPr>
          <p:grpSpPr>
            <a:xfrm>
              <a:off x="16788155" y="698051"/>
              <a:ext cx="330649" cy="330649"/>
              <a:chOff x="0" y="0"/>
              <a:chExt cx="6350000" cy="63500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9F09600D-E8A4-AFF9-F892-7907DF811C8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11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CFFEFB4A-B1EF-84DB-63F1-868E20C8C423}"/>
                </a:ext>
              </a:extLst>
            </p:cNvPr>
            <p:cNvGrpSpPr/>
            <p:nvPr/>
          </p:nvGrpSpPr>
          <p:grpSpPr>
            <a:xfrm>
              <a:off x="17261679" y="698051"/>
              <a:ext cx="330649" cy="330649"/>
              <a:chOff x="0" y="0"/>
              <a:chExt cx="6350000" cy="635000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390AA15-FEB3-04AA-5AF9-EFB9D4FC96B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33E6E899-79BC-F75B-60DC-5069F9844DEC}"/>
                </a:ext>
              </a:extLst>
            </p:cNvPr>
            <p:cNvGrpSpPr/>
            <p:nvPr/>
          </p:nvGrpSpPr>
          <p:grpSpPr>
            <a:xfrm>
              <a:off x="16316213" y="698051"/>
              <a:ext cx="330649" cy="330649"/>
              <a:chOff x="0" y="0"/>
              <a:chExt cx="6350000" cy="635000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6525D3E7-0CF6-5036-7A2A-866AE6D01DD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6968D6E4-FB61-080C-741F-AF2B55BCE3A8}"/>
              </a:ext>
            </a:extLst>
          </p:cNvPr>
          <p:cNvSpPr txBox="1"/>
          <p:nvPr/>
        </p:nvSpPr>
        <p:spPr>
          <a:xfrm>
            <a:off x="1219200" y="447099"/>
            <a:ext cx="3725292" cy="797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6719"/>
              </a:lnSpc>
              <a:defRPr sz="4800" b="1">
                <a:solidFill>
                  <a:srgbClr val="001847"/>
                </a:solidFill>
                <a:latin typeface="Antonio Ultra-Bold"/>
                <a:ea typeface="Antonio Ultra-Bold"/>
                <a:cs typeface="Antonio Ultra-Bold"/>
              </a:defRPr>
            </a:lvl1pPr>
          </a:lstStyle>
          <a:p>
            <a:pPr algn="ctr"/>
            <a:r>
              <a:rPr lang="en-US" dirty="0"/>
              <a:t>How it works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E3BB83-F04C-FF58-5B73-2486B0CDF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099"/>
            <a:ext cx="18288000" cy="759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40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CE0177-43BD-1C66-B5B7-CEA0B36D8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6C96707F-0DB1-BED9-BDE4-C9F5B5BE4E49}"/>
              </a:ext>
            </a:extLst>
          </p:cNvPr>
          <p:cNvSpPr/>
          <p:nvPr/>
        </p:nvSpPr>
        <p:spPr>
          <a:xfrm>
            <a:off x="9749579" y="2070727"/>
            <a:ext cx="10366745" cy="9861366"/>
          </a:xfrm>
          <a:custGeom>
            <a:avLst/>
            <a:gdLst/>
            <a:ahLst/>
            <a:cxnLst/>
            <a:rect l="l" t="t" r="r" b="b"/>
            <a:pathLst>
              <a:path w="10366745" h="9861366">
                <a:moveTo>
                  <a:pt x="0" y="0"/>
                </a:moveTo>
                <a:lnTo>
                  <a:pt x="10366745" y="0"/>
                </a:lnTo>
                <a:lnTo>
                  <a:pt x="10366745" y="9861366"/>
                </a:lnTo>
                <a:lnTo>
                  <a:pt x="0" y="9861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F7279837-CFEB-8EC2-0B7A-4755126372DF}"/>
              </a:ext>
            </a:extLst>
          </p:cNvPr>
          <p:cNvSpPr/>
          <p:nvPr/>
        </p:nvSpPr>
        <p:spPr>
          <a:xfrm rot="-5416834">
            <a:off x="246459" y="845830"/>
            <a:ext cx="1737360" cy="0"/>
          </a:xfrm>
          <a:prstGeom prst="line">
            <a:avLst/>
          </a:prstGeom>
          <a:ln w="142875" cap="flat">
            <a:solidFill>
              <a:srgbClr val="FFD1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02DE7D-8FD8-9DCE-0B52-8B05142144FA}"/>
              </a:ext>
            </a:extLst>
          </p:cNvPr>
          <p:cNvGrpSpPr/>
          <p:nvPr/>
        </p:nvGrpSpPr>
        <p:grpSpPr>
          <a:xfrm>
            <a:off x="16687800" y="9563100"/>
            <a:ext cx="1276115" cy="330649"/>
            <a:chOff x="16316213" y="698051"/>
            <a:chExt cx="1276115" cy="330649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1883EDAA-A7F7-627E-B677-3CA28B79A760}"/>
                </a:ext>
              </a:extLst>
            </p:cNvPr>
            <p:cNvGrpSpPr/>
            <p:nvPr/>
          </p:nvGrpSpPr>
          <p:grpSpPr>
            <a:xfrm>
              <a:off x="16788155" y="698051"/>
              <a:ext cx="330649" cy="330649"/>
              <a:chOff x="0" y="0"/>
              <a:chExt cx="6350000" cy="63500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80B2FCE-5127-9102-3F1E-DCC637043F9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11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4D7FD00E-764C-6EAB-3DCC-128EE24F9178}"/>
                </a:ext>
              </a:extLst>
            </p:cNvPr>
            <p:cNvGrpSpPr/>
            <p:nvPr/>
          </p:nvGrpSpPr>
          <p:grpSpPr>
            <a:xfrm>
              <a:off x="17261679" y="698051"/>
              <a:ext cx="330649" cy="330649"/>
              <a:chOff x="0" y="0"/>
              <a:chExt cx="6350000" cy="635000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0DC4F0EF-DAC6-524F-4C0A-E6F0C2AE487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F67169E0-8A73-16EC-0F3F-74ABB411C24C}"/>
                </a:ext>
              </a:extLst>
            </p:cNvPr>
            <p:cNvGrpSpPr/>
            <p:nvPr/>
          </p:nvGrpSpPr>
          <p:grpSpPr>
            <a:xfrm>
              <a:off x="16316213" y="698051"/>
              <a:ext cx="330649" cy="330649"/>
              <a:chOff x="0" y="0"/>
              <a:chExt cx="6350000" cy="635000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E11CDFE0-8B10-1FD5-9F65-AAC633B6B69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6C9D1737-0228-21C0-D961-6E4FE48202F1}"/>
              </a:ext>
            </a:extLst>
          </p:cNvPr>
          <p:cNvSpPr txBox="1"/>
          <p:nvPr/>
        </p:nvSpPr>
        <p:spPr>
          <a:xfrm>
            <a:off x="1219200" y="447099"/>
            <a:ext cx="3725292" cy="797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6719"/>
              </a:lnSpc>
              <a:defRPr sz="4800" b="1">
                <a:solidFill>
                  <a:srgbClr val="001847"/>
                </a:solidFill>
                <a:latin typeface="Antonio Ultra-Bold"/>
                <a:ea typeface="Antonio Ultra-Bold"/>
                <a:cs typeface="Antonio Ultra-Bold"/>
              </a:defRPr>
            </a:lvl1pPr>
          </a:lstStyle>
          <a:p>
            <a:pPr algn="ctr"/>
            <a:r>
              <a:rPr lang="en-US" dirty="0"/>
              <a:t>How it 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5842D-08B3-9434-37B5-CF2B0DDF5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4" y="2476500"/>
            <a:ext cx="16888829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55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88542" y="5252535"/>
            <a:ext cx="3877306" cy="3875527"/>
            <a:chOff x="0" y="0"/>
            <a:chExt cx="5169741" cy="516736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612" r="23612"/>
            <a:stretch>
              <a:fillRect/>
            </a:stretch>
          </p:blipFill>
          <p:spPr>
            <a:xfrm>
              <a:off x="0" y="0"/>
              <a:ext cx="5169741" cy="516736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9174937" y="5252535"/>
            <a:ext cx="3877306" cy="3875527"/>
            <a:chOff x="0" y="0"/>
            <a:chExt cx="5169741" cy="516736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12482" r="12482"/>
            <a:stretch>
              <a:fillRect/>
            </a:stretch>
          </p:blipFill>
          <p:spPr>
            <a:xfrm>
              <a:off x="0" y="0"/>
              <a:ext cx="5169741" cy="516736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9174937" y="1160980"/>
            <a:ext cx="3877306" cy="3875527"/>
            <a:chOff x="0" y="0"/>
            <a:chExt cx="5169741" cy="516736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24988" r="24988"/>
            <a:stretch>
              <a:fillRect/>
            </a:stretch>
          </p:blipFill>
          <p:spPr>
            <a:xfrm>
              <a:off x="0" y="0"/>
              <a:ext cx="5169741" cy="5167369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028700" y="1158938"/>
            <a:ext cx="7937148" cy="3877569"/>
            <a:chOff x="0" y="0"/>
            <a:chExt cx="4610575" cy="22524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10574" cy="2252424"/>
            </a:xfrm>
            <a:custGeom>
              <a:avLst/>
              <a:gdLst/>
              <a:ahLst/>
              <a:cxnLst/>
              <a:rect l="l" t="t" r="r" b="b"/>
              <a:pathLst>
                <a:path w="4610574" h="2252424">
                  <a:moveTo>
                    <a:pt x="0" y="0"/>
                  </a:moveTo>
                  <a:lnTo>
                    <a:pt x="4610574" y="0"/>
                  </a:lnTo>
                  <a:lnTo>
                    <a:pt x="4610574" y="2252424"/>
                  </a:lnTo>
                  <a:lnTo>
                    <a:pt x="0" y="2252424"/>
                  </a:lnTo>
                  <a:close/>
                </a:path>
              </a:pathLst>
            </a:custGeom>
            <a:solidFill>
              <a:srgbClr val="1D305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56264" y="2635732"/>
            <a:ext cx="7082020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2"/>
              </a:lnSpc>
            </a:pPr>
            <a:r>
              <a:rPr lang="en-US" sz="5714" b="1" spc="-154" dirty="0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Innovation &amp; Creativity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491" y="5321066"/>
            <a:ext cx="5038109" cy="1554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91"/>
              </a:lnSpc>
            </a:pPr>
            <a:r>
              <a:rPr lang="en-US" sz="3200" b="1" dirty="0"/>
              <a:t>3. Personalized Job Matching through Recommender Systems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52551" y="5219700"/>
            <a:ext cx="4121049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/>
              <a:t>2. AI-Driven Virtual Interviews with Real-Time Evaluation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78259" y="1381184"/>
            <a:ext cx="4042941" cy="1534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91"/>
              </a:lnSpc>
            </a:pPr>
            <a:r>
              <a:rPr lang="en-IN" sz="3200" b="1" dirty="0"/>
              <a:t>1. Generative AI for Resume Enhancement</a:t>
            </a:r>
          </a:p>
          <a:p>
            <a:pPr algn="l">
              <a:lnSpc>
                <a:spcPts val="4091"/>
              </a:lnSpc>
            </a:pPr>
            <a:endParaRPr lang="en-US" sz="2922" b="1" spc="-58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3491" y="6952152"/>
            <a:ext cx="4735962" cy="2676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38"/>
              </a:lnSpc>
            </a:pPr>
            <a:r>
              <a:rPr lang="en-US" sz="2400" b="1" dirty="0" err="1"/>
              <a:t>Recsys</a:t>
            </a:r>
            <a:r>
              <a:rPr lang="en-US" sz="2400" dirty="0"/>
              <a:t> algorithms personalize job recommendations by continuously learning from user data, ensuring candidates receive the most relevant job opportunities, and helping recruiters identify the best-fit candidates more quickly.</a:t>
            </a:r>
            <a:endParaRPr lang="en-US" sz="2170" b="1" dirty="0">
              <a:solidFill>
                <a:srgbClr val="1D305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292429" y="6730797"/>
            <a:ext cx="4462171" cy="2676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38"/>
              </a:lnSpc>
            </a:pPr>
            <a:r>
              <a:rPr lang="en-US" sz="2400" dirty="0"/>
              <a:t>The platform integrates </a:t>
            </a:r>
            <a:r>
              <a:rPr lang="en-US" sz="2400" b="1" dirty="0"/>
              <a:t>AI-powered virtual interviews</a:t>
            </a:r>
            <a:r>
              <a:rPr lang="en-US" sz="2400" dirty="0"/>
              <a:t> that not only conduct interviews but also analyze candidate responses in real-time using </a:t>
            </a:r>
            <a:r>
              <a:rPr lang="en-US" sz="2400" b="1" dirty="0"/>
              <a:t>speech-to-text</a:t>
            </a:r>
            <a:r>
              <a:rPr lang="en-US" sz="2400" dirty="0"/>
              <a:t> technologies, assessing both the content and sentiment of answers.</a:t>
            </a:r>
            <a:endParaRPr lang="en-US" sz="2170" b="1" dirty="0">
              <a:solidFill>
                <a:srgbClr val="1D305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252551" y="2413421"/>
            <a:ext cx="4121049" cy="2676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38"/>
              </a:lnSpc>
            </a:pPr>
            <a:r>
              <a:rPr lang="en-US" sz="2400" dirty="0"/>
              <a:t>Leveraging </a:t>
            </a:r>
            <a:r>
              <a:rPr lang="en-US" sz="2400" b="1" dirty="0"/>
              <a:t>Generative AI</a:t>
            </a:r>
            <a:r>
              <a:rPr lang="en-US" sz="2400" dirty="0"/>
              <a:t> (e.g., OpenAI) to automatically create or enhance candidate resumes based on job descriptions, skills, and experiences, making the resume creation process faster and more personalized.</a:t>
            </a:r>
            <a:endParaRPr lang="en-US" sz="2170" b="1" dirty="0">
              <a:solidFill>
                <a:srgbClr val="1D305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1" name="AutoShape 21"/>
          <p:cNvSpPr/>
          <p:nvPr/>
        </p:nvSpPr>
        <p:spPr>
          <a:xfrm>
            <a:off x="143491" y="5829300"/>
            <a:ext cx="4590435" cy="0"/>
          </a:xfrm>
          <a:prstGeom prst="line">
            <a:avLst/>
          </a:prstGeom>
          <a:ln w="19050" cap="flat">
            <a:solidFill>
              <a:srgbClr val="FFD1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>
            <a:off x="13335000" y="6210300"/>
            <a:ext cx="3209631" cy="0"/>
          </a:xfrm>
          <a:prstGeom prst="line">
            <a:avLst/>
          </a:prstGeom>
          <a:ln w="19050" cap="flat">
            <a:solidFill>
              <a:srgbClr val="FFD1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>
            <a:off x="13325769" y="1922537"/>
            <a:ext cx="3209631" cy="0"/>
          </a:xfrm>
          <a:prstGeom prst="line">
            <a:avLst/>
          </a:prstGeom>
          <a:ln w="19050" cap="flat">
            <a:solidFill>
              <a:srgbClr val="FFD1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801C6A9-2F95-4372-0D88-22640C1456AC}"/>
              </a:ext>
            </a:extLst>
          </p:cNvPr>
          <p:cNvGrpSpPr/>
          <p:nvPr/>
        </p:nvGrpSpPr>
        <p:grpSpPr>
          <a:xfrm>
            <a:off x="17293167" y="8490004"/>
            <a:ext cx="330649" cy="1276116"/>
            <a:chOff x="17259300" y="696089"/>
            <a:chExt cx="330649" cy="1276116"/>
          </a:xfrm>
        </p:grpSpPr>
        <p:grpSp>
          <p:nvGrpSpPr>
            <p:cNvPr id="24" name="Group 24"/>
            <p:cNvGrpSpPr/>
            <p:nvPr/>
          </p:nvGrpSpPr>
          <p:grpSpPr>
            <a:xfrm rot="-5400000">
              <a:off x="17259300" y="1169613"/>
              <a:ext cx="330649" cy="330649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11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-5400000">
              <a:off x="17259300" y="696089"/>
              <a:ext cx="330649" cy="330649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-5400000">
              <a:off x="17259300" y="1641556"/>
              <a:ext cx="330649" cy="330649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E39019-1D09-DBB7-0841-3BBB17623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5D365898-F68B-17D2-EDB3-30508F3E41EB}"/>
              </a:ext>
            </a:extLst>
          </p:cNvPr>
          <p:cNvSpPr/>
          <p:nvPr/>
        </p:nvSpPr>
        <p:spPr>
          <a:xfrm>
            <a:off x="9749579" y="2070727"/>
            <a:ext cx="10366745" cy="9861366"/>
          </a:xfrm>
          <a:custGeom>
            <a:avLst/>
            <a:gdLst/>
            <a:ahLst/>
            <a:cxnLst/>
            <a:rect l="l" t="t" r="r" b="b"/>
            <a:pathLst>
              <a:path w="10366745" h="9861366">
                <a:moveTo>
                  <a:pt x="0" y="0"/>
                </a:moveTo>
                <a:lnTo>
                  <a:pt x="10366745" y="0"/>
                </a:lnTo>
                <a:lnTo>
                  <a:pt x="10366745" y="9861366"/>
                </a:lnTo>
                <a:lnTo>
                  <a:pt x="0" y="9861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049DDDDE-75C9-D704-6B92-71254B6897F3}"/>
              </a:ext>
            </a:extLst>
          </p:cNvPr>
          <p:cNvSpPr/>
          <p:nvPr/>
        </p:nvSpPr>
        <p:spPr>
          <a:xfrm rot="-5416834">
            <a:off x="246459" y="845830"/>
            <a:ext cx="1737360" cy="0"/>
          </a:xfrm>
          <a:prstGeom prst="line">
            <a:avLst/>
          </a:prstGeom>
          <a:ln w="142875" cap="flat">
            <a:solidFill>
              <a:srgbClr val="FFD1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DF31CE-0B95-C8A5-9BBB-18A178377B1E}"/>
              </a:ext>
            </a:extLst>
          </p:cNvPr>
          <p:cNvGrpSpPr/>
          <p:nvPr/>
        </p:nvGrpSpPr>
        <p:grpSpPr>
          <a:xfrm>
            <a:off x="16687800" y="9563100"/>
            <a:ext cx="1276115" cy="330649"/>
            <a:chOff x="16316213" y="698051"/>
            <a:chExt cx="1276115" cy="330649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7486E63B-0BFA-8C3F-F7D1-99D4053A0C6D}"/>
                </a:ext>
              </a:extLst>
            </p:cNvPr>
            <p:cNvGrpSpPr/>
            <p:nvPr/>
          </p:nvGrpSpPr>
          <p:grpSpPr>
            <a:xfrm>
              <a:off x="16788155" y="698051"/>
              <a:ext cx="330649" cy="330649"/>
              <a:chOff x="0" y="0"/>
              <a:chExt cx="6350000" cy="63500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7F1D60C2-E91C-39A8-CD0B-CE5FC1F2B95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11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59B91184-D43D-4DBB-1CFF-0C6FC1649090}"/>
                </a:ext>
              </a:extLst>
            </p:cNvPr>
            <p:cNvGrpSpPr/>
            <p:nvPr/>
          </p:nvGrpSpPr>
          <p:grpSpPr>
            <a:xfrm>
              <a:off x="17261679" y="698051"/>
              <a:ext cx="330649" cy="330649"/>
              <a:chOff x="0" y="0"/>
              <a:chExt cx="6350000" cy="635000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0EE62E4C-24B9-246A-BDF9-4B2FF9B960B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819836F6-359B-0948-2A25-BD033CCAC626}"/>
                </a:ext>
              </a:extLst>
            </p:cNvPr>
            <p:cNvGrpSpPr/>
            <p:nvPr/>
          </p:nvGrpSpPr>
          <p:grpSpPr>
            <a:xfrm>
              <a:off x="16316213" y="698051"/>
              <a:ext cx="330649" cy="330649"/>
              <a:chOff x="0" y="0"/>
              <a:chExt cx="6350000" cy="635000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86F4DA88-E705-7E94-40A1-B450AFD04D9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AFDA3F16-0A49-88EB-7067-746C2EE96D64}"/>
              </a:ext>
            </a:extLst>
          </p:cNvPr>
          <p:cNvSpPr txBox="1"/>
          <p:nvPr/>
        </p:nvSpPr>
        <p:spPr>
          <a:xfrm>
            <a:off x="1077018" y="447099"/>
            <a:ext cx="9643368" cy="797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6719"/>
              </a:lnSpc>
              <a:defRPr sz="4800" b="1">
                <a:solidFill>
                  <a:srgbClr val="001847"/>
                </a:solidFill>
                <a:latin typeface="Antonio Ultra-Bold"/>
                <a:ea typeface="Antonio Ultra-Bold"/>
                <a:cs typeface="Antonio Ultra-Bold"/>
              </a:defRPr>
            </a:lvl1pPr>
          </a:lstStyle>
          <a:p>
            <a:pPr algn="ctr"/>
            <a:r>
              <a:rPr lang="en-US" dirty="0"/>
              <a:t>Scalability, Performance and Security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075682-CAE4-92AF-06B8-A6ED2EDF69C0}"/>
              </a:ext>
            </a:extLst>
          </p:cNvPr>
          <p:cNvSpPr txBox="1"/>
          <p:nvPr/>
        </p:nvSpPr>
        <p:spPr>
          <a:xfrm>
            <a:off x="1295400" y="2476500"/>
            <a:ext cx="15240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ntonio Ultra-Bold" panose="020B0604020202020204" charset="0"/>
              </a:rPr>
              <a:t>Scalability</a:t>
            </a:r>
            <a:r>
              <a:rPr lang="en-US" sz="2800" dirty="0">
                <a:latin typeface="Antonio Ultra-Bold" panose="020B0604020202020204" charset="0"/>
              </a:rPr>
              <a:t>:</a:t>
            </a:r>
            <a:br>
              <a:rPr lang="en-US" sz="2800" dirty="0">
                <a:latin typeface="Antonio Bold" panose="020B0604020202020204" charset="0"/>
              </a:rPr>
            </a:br>
            <a:r>
              <a:rPr lang="en-US" sz="2800" dirty="0">
                <a:latin typeface="Antonio Bold" panose="020B0604020202020204" charset="0"/>
              </a:rPr>
              <a:t>The platform can easily grow with demand by using </a:t>
            </a:r>
            <a:r>
              <a:rPr lang="en-US" sz="2800" b="1" dirty="0">
                <a:latin typeface="Antonio Bold" panose="020B0604020202020204" charset="0"/>
              </a:rPr>
              <a:t>cloud services</a:t>
            </a:r>
            <a:r>
              <a:rPr lang="en-US" sz="2800" dirty="0">
                <a:latin typeface="Antonio Bold" panose="020B0604020202020204" charset="0"/>
              </a:rPr>
              <a:t> (AWS, Azure) that auto-scale and a </a:t>
            </a:r>
            <a:r>
              <a:rPr lang="en-US" sz="2800" b="1" dirty="0">
                <a:latin typeface="Antonio Bold" panose="020B0604020202020204" charset="0"/>
              </a:rPr>
              <a:t>microservices</a:t>
            </a:r>
            <a:r>
              <a:rPr lang="en-US" sz="2800" dirty="0">
                <a:latin typeface="Antonio Bold" panose="020B0604020202020204" charset="0"/>
              </a:rPr>
              <a:t> architecture that allows different components to scale independently.</a:t>
            </a:r>
          </a:p>
          <a:p>
            <a:endParaRPr lang="en-US" sz="2800" dirty="0">
              <a:latin typeface="Antonio Bold" panose="020B0604020202020204" charset="0"/>
            </a:endParaRPr>
          </a:p>
          <a:p>
            <a:r>
              <a:rPr lang="en-US" sz="2800" b="1" dirty="0">
                <a:latin typeface="Antonio Ultra-Bold" panose="020B0604020202020204" charset="0"/>
              </a:rPr>
              <a:t>Performance</a:t>
            </a:r>
            <a:r>
              <a:rPr lang="en-US" sz="2800" dirty="0">
                <a:latin typeface="Antonio Ultra-Bold" panose="020B0604020202020204" charset="0"/>
              </a:rPr>
              <a:t>:</a:t>
            </a:r>
            <a:br>
              <a:rPr lang="en-US" sz="2800" dirty="0">
                <a:latin typeface="Antonio Bold" panose="020B0604020202020204" charset="0"/>
              </a:rPr>
            </a:br>
            <a:r>
              <a:rPr lang="en-US" sz="2800" b="1" dirty="0">
                <a:latin typeface="Antonio Bold" panose="020B0604020202020204" charset="0"/>
              </a:rPr>
              <a:t>Caching</a:t>
            </a:r>
            <a:r>
              <a:rPr lang="en-US" sz="2800" dirty="0">
                <a:latin typeface="Antonio Bold" panose="020B0604020202020204" charset="0"/>
              </a:rPr>
              <a:t> with </a:t>
            </a:r>
            <a:r>
              <a:rPr lang="en-US" sz="2800" b="1" dirty="0">
                <a:latin typeface="Antonio Bold" panose="020B0604020202020204" charset="0"/>
              </a:rPr>
              <a:t>Redis</a:t>
            </a:r>
            <a:r>
              <a:rPr lang="en-US" sz="2800" dirty="0">
                <a:latin typeface="Antonio Bold" panose="020B0604020202020204" charset="0"/>
              </a:rPr>
              <a:t> speeds up data retrieval, while </a:t>
            </a:r>
            <a:r>
              <a:rPr lang="en-US" sz="2800" b="1" dirty="0">
                <a:latin typeface="Antonio Bold" panose="020B0604020202020204" charset="0"/>
              </a:rPr>
              <a:t>asynchronous processing</a:t>
            </a:r>
            <a:r>
              <a:rPr lang="en-US" sz="2800" dirty="0">
                <a:latin typeface="Antonio Bold" panose="020B0604020202020204" charset="0"/>
              </a:rPr>
              <a:t> ensures smooth operation. </a:t>
            </a:r>
            <a:r>
              <a:rPr lang="en-US" sz="2800" b="1" dirty="0">
                <a:latin typeface="Antonio Bold" panose="020B0604020202020204" charset="0"/>
              </a:rPr>
              <a:t>Fast API</a:t>
            </a:r>
            <a:r>
              <a:rPr lang="en-US" sz="2800" dirty="0">
                <a:latin typeface="Antonio Bold" panose="020B0604020202020204" charset="0"/>
              </a:rPr>
              <a:t> enables fast communication between the frontend and backend.</a:t>
            </a:r>
          </a:p>
          <a:p>
            <a:endParaRPr lang="en-US" sz="2800" dirty="0">
              <a:latin typeface="Antonio Bold" panose="020B0604020202020204" charset="0"/>
            </a:endParaRPr>
          </a:p>
          <a:p>
            <a:r>
              <a:rPr lang="en-US" sz="2800" b="1" dirty="0">
                <a:latin typeface="Antonio Ultra-Bold" panose="020B0604020202020204" charset="0"/>
              </a:rPr>
              <a:t>Security</a:t>
            </a:r>
            <a:r>
              <a:rPr lang="en-US" sz="2800" dirty="0">
                <a:latin typeface="Antonio Ultra-Bold" panose="020B0604020202020204" charset="0"/>
              </a:rPr>
              <a:t>:</a:t>
            </a:r>
            <a:br>
              <a:rPr lang="en-US" sz="2800" dirty="0">
                <a:latin typeface="Antonio Bold" panose="020B0604020202020204" charset="0"/>
              </a:rPr>
            </a:br>
            <a:r>
              <a:rPr lang="en-US" sz="2800" b="1" dirty="0">
                <a:latin typeface="Antonio Bold" panose="020B0604020202020204" charset="0"/>
              </a:rPr>
              <a:t>OAuth 2.0</a:t>
            </a:r>
            <a:r>
              <a:rPr lang="en-US" sz="2800" dirty="0">
                <a:latin typeface="Antonio Bold" panose="020B0604020202020204" charset="0"/>
              </a:rPr>
              <a:t> ensures secure logins, and </a:t>
            </a:r>
            <a:r>
              <a:rPr lang="en-US" sz="2800" b="1" dirty="0">
                <a:latin typeface="Antonio Bold" panose="020B0604020202020204" charset="0"/>
              </a:rPr>
              <a:t>data encryption</a:t>
            </a:r>
            <a:r>
              <a:rPr lang="en-US" sz="2800" dirty="0">
                <a:latin typeface="Antonio Bold" panose="020B0604020202020204" charset="0"/>
              </a:rPr>
              <a:t> keeps user information safe. The platform uses </a:t>
            </a:r>
            <a:r>
              <a:rPr lang="en-US" sz="2800" b="1" dirty="0">
                <a:latin typeface="Antonio Bold" panose="020B0604020202020204" charset="0"/>
              </a:rPr>
              <a:t>role-based access</a:t>
            </a:r>
            <a:r>
              <a:rPr lang="en-US" sz="2800" dirty="0">
                <a:latin typeface="Antonio Bold" panose="020B0604020202020204" charset="0"/>
              </a:rPr>
              <a:t> to control who can access what, and regular </a:t>
            </a:r>
            <a:r>
              <a:rPr lang="en-US" sz="2800" b="1" dirty="0">
                <a:latin typeface="Antonio Bold" panose="020B0604020202020204" charset="0"/>
              </a:rPr>
              <a:t>security tests</a:t>
            </a:r>
            <a:r>
              <a:rPr lang="en-US" sz="2800" dirty="0">
                <a:latin typeface="Antonio Bold" panose="020B0604020202020204" charset="0"/>
              </a:rPr>
              <a:t> help keep vulnerabilities in check.</a:t>
            </a:r>
          </a:p>
        </p:txBody>
      </p:sp>
    </p:spTree>
    <p:extLst>
      <p:ext uri="{BB962C8B-B14F-4D97-AF65-F5344CB8AC3E}">
        <p14:creationId xmlns:p14="http://schemas.microsoft.com/office/powerpoint/2010/main" val="2425726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BBC50D-6F76-777C-2215-105BE4A6E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DFF2DEBD-87EC-3D3F-34FC-51D519AB01D3}"/>
              </a:ext>
            </a:extLst>
          </p:cNvPr>
          <p:cNvSpPr/>
          <p:nvPr/>
        </p:nvSpPr>
        <p:spPr>
          <a:xfrm>
            <a:off x="9749579" y="2070727"/>
            <a:ext cx="10366745" cy="9861366"/>
          </a:xfrm>
          <a:custGeom>
            <a:avLst/>
            <a:gdLst/>
            <a:ahLst/>
            <a:cxnLst/>
            <a:rect l="l" t="t" r="r" b="b"/>
            <a:pathLst>
              <a:path w="10366745" h="9861366">
                <a:moveTo>
                  <a:pt x="0" y="0"/>
                </a:moveTo>
                <a:lnTo>
                  <a:pt x="10366745" y="0"/>
                </a:lnTo>
                <a:lnTo>
                  <a:pt x="10366745" y="9861366"/>
                </a:lnTo>
                <a:lnTo>
                  <a:pt x="0" y="9861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0156BA8C-787C-9D0D-5812-E814A0AB2C72}"/>
              </a:ext>
            </a:extLst>
          </p:cNvPr>
          <p:cNvSpPr/>
          <p:nvPr/>
        </p:nvSpPr>
        <p:spPr>
          <a:xfrm rot="-5416834">
            <a:off x="246459" y="845830"/>
            <a:ext cx="1737360" cy="0"/>
          </a:xfrm>
          <a:prstGeom prst="line">
            <a:avLst/>
          </a:prstGeom>
          <a:ln w="142875" cap="flat">
            <a:solidFill>
              <a:srgbClr val="FFD1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4BED7A4-AA89-A847-3E34-A4035B2A3410}"/>
              </a:ext>
            </a:extLst>
          </p:cNvPr>
          <p:cNvGrpSpPr/>
          <p:nvPr/>
        </p:nvGrpSpPr>
        <p:grpSpPr>
          <a:xfrm>
            <a:off x="16687800" y="9563100"/>
            <a:ext cx="1276115" cy="330649"/>
            <a:chOff x="16316213" y="698051"/>
            <a:chExt cx="1276115" cy="330649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45F0B125-98CF-5F65-775D-687D8382E84F}"/>
                </a:ext>
              </a:extLst>
            </p:cNvPr>
            <p:cNvGrpSpPr/>
            <p:nvPr/>
          </p:nvGrpSpPr>
          <p:grpSpPr>
            <a:xfrm>
              <a:off x="16788155" y="698051"/>
              <a:ext cx="330649" cy="330649"/>
              <a:chOff x="0" y="0"/>
              <a:chExt cx="6350000" cy="63500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574F495-79D8-34EC-331D-6659EF1909B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11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ECD165C6-D93A-2904-9755-11356FED5B46}"/>
                </a:ext>
              </a:extLst>
            </p:cNvPr>
            <p:cNvGrpSpPr/>
            <p:nvPr/>
          </p:nvGrpSpPr>
          <p:grpSpPr>
            <a:xfrm>
              <a:off x="17261679" y="698051"/>
              <a:ext cx="330649" cy="330649"/>
              <a:chOff x="0" y="0"/>
              <a:chExt cx="6350000" cy="635000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13C41AE7-3151-9E51-C3D8-08A1AC7E6CD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7A6DF58D-FAAC-9D0E-714A-813D9BD53559}"/>
                </a:ext>
              </a:extLst>
            </p:cNvPr>
            <p:cNvGrpSpPr/>
            <p:nvPr/>
          </p:nvGrpSpPr>
          <p:grpSpPr>
            <a:xfrm>
              <a:off x="16316213" y="698051"/>
              <a:ext cx="330649" cy="330649"/>
              <a:chOff x="0" y="0"/>
              <a:chExt cx="6350000" cy="635000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64D8FAA1-4629-C6CE-D084-DFD46CED978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42C51387-D592-8E09-51BE-A7288176255A}"/>
              </a:ext>
            </a:extLst>
          </p:cNvPr>
          <p:cNvSpPr txBox="1"/>
          <p:nvPr/>
        </p:nvSpPr>
        <p:spPr>
          <a:xfrm>
            <a:off x="1295400" y="447099"/>
            <a:ext cx="11411274" cy="797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6719"/>
              </a:lnSpc>
              <a:defRPr sz="4800" b="1">
                <a:solidFill>
                  <a:srgbClr val="001847"/>
                </a:solidFill>
                <a:latin typeface="Antonio Ultra-Bold"/>
                <a:ea typeface="Antonio Ultra-Bold"/>
                <a:cs typeface="Antonio Ultra-Bold"/>
              </a:defRPr>
            </a:lvl1pPr>
          </a:lstStyle>
          <a:p>
            <a:pPr algn="ctr"/>
            <a:r>
              <a:rPr lang="en-US" dirty="0"/>
              <a:t>Best practices and industry standards followed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4313C9-F574-3C4C-0A28-B6C2CDB5EE22}"/>
              </a:ext>
            </a:extLst>
          </p:cNvPr>
          <p:cNvSpPr txBox="1"/>
          <p:nvPr/>
        </p:nvSpPr>
        <p:spPr>
          <a:xfrm>
            <a:off x="1295400" y="2400300"/>
            <a:ext cx="136398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ntonio Ultra-Bold" panose="020B0604020202020204" charset="0"/>
              </a:rPr>
              <a:t>User Experience</a:t>
            </a:r>
            <a:r>
              <a:rPr lang="en-US" sz="2800" dirty="0">
                <a:latin typeface="Antonio Ultra-Bold" panose="020B060402020202020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Antonio Bold" panose="020B0604020202020204" charset="0"/>
              </a:rPr>
              <a:t>Responsive design</a:t>
            </a:r>
            <a:r>
              <a:rPr lang="en-US" sz="2800" dirty="0">
                <a:latin typeface="Antonio Bold" panose="020B0604020202020204" charset="0"/>
              </a:rPr>
              <a:t> for mobile and desktop use.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Antonio Bold" panose="020B0604020202020204" charset="0"/>
              </a:rPr>
              <a:t>Easy-to-use interface for smooth navigation.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latin typeface="Antonio Bold" panose="020B0604020202020204" charset="0"/>
            </a:endParaRPr>
          </a:p>
          <a:p>
            <a:r>
              <a:rPr lang="en-US" sz="2800" b="1" dirty="0">
                <a:latin typeface="Antonio Ultra-Bold" panose="020B0604020202020204" charset="0"/>
              </a:rPr>
              <a:t>Data Security</a:t>
            </a:r>
            <a:r>
              <a:rPr lang="en-US" sz="2800" dirty="0">
                <a:latin typeface="Antonio Ultra-Bold" panose="020B060402020202020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Antonio Bold" panose="020B0604020202020204" charset="0"/>
              </a:rPr>
              <a:t>Encryption</a:t>
            </a:r>
            <a:r>
              <a:rPr lang="en-US" sz="2800" dirty="0">
                <a:latin typeface="Antonio Bold" panose="020B0604020202020204" charset="0"/>
              </a:rPr>
              <a:t> for safe data storage and transfer.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Antonio Bold" panose="020B0604020202020204" charset="0"/>
              </a:rPr>
              <a:t>OAuth 2.0</a:t>
            </a:r>
            <a:r>
              <a:rPr lang="en-US" sz="2800" dirty="0">
                <a:latin typeface="Antonio Bold" panose="020B0604020202020204" charset="0"/>
              </a:rPr>
              <a:t> for secure login.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latin typeface="Antonio Bold" panose="020B0604020202020204" charset="0"/>
            </a:endParaRPr>
          </a:p>
          <a:p>
            <a:r>
              <a:rPr lang="en-US" sz="2800" b="1" dirty="0">
                <a:latin typeface="Antonio Ultra-Bold" panose="020B0604020202020204" charset="0"/>
              </a:rPr>
              <a:t>Scalability &amp; Performance</a:t>
            </a:r>
            <a:r>
              <a:rPr lang="en-US" sz="2800" dirty="0">
                <a:latin typeface="Antonio Ultra-Bold" panose="020B060402020202020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Antonio Bold" panose="020B0604020202020204" charset="0"/>
              </a:rPr>
              <a:t>Microservices</a:t>
            </a:r>
            <a:r>
              <a:rPr lang="en-US" sz="2800" dirty="0">
                <a:latin typeface="Antonio Bold" panose="020B0604020202020204" charset="0"/>
              </a:rPr>
              <a:t> for easy scaling.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Antonio Bold" panose="020B0604020202020204" charset="0"/>
              </a:rPr>
              <a:t>Cloud infrastructure</a:t>
            </a:r>
            <a:r>
              <a:rPr lang="en-US" sz="2800" dirty="0">
                <a:latin typeface="Antonio Bold" panose="020B0604020202020204" charset="0"/>
              </a:rPr>
              <a:t> with automatic scaling.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latin typeface="Antonio Ultra-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395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2BC3B0-AA3E-7860-C045-A324C8CEC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3D4D8966-266F-C1E1-E5AE-C1F6A608C0FF}"/>
              </a:ext>
            </a:extLst>
          </p:cNvPr>
          <p:cNvSpPr/>
          <p:nvPr/>
        </p:nvSpPr>
        <p:spPr>
          <a:xfrm>
            <a:off x="9749579" y="2070727"/>
            <a:ext cx="10366745" cy="9861366"/>
          </a:xfrm>
          <a:custGeom>
            <a:avLst/>
            <a:gdLst/>
            <a:ahLst/>
            <a:cxnLst/>
            <a:rect l="l" t="t" r="r" b="b"/>
            <a:pathLst>
              <a:path w="10366745" h="9861366">
                <a:moveTo>
                  <a:pt x="0" y="0"/>
                </a:moveTo>
                <a:lnTo>
                  <a:pt x="10366745" y="0"/>
                </a:lnTo>
                <a:lnTo>
                  <a:pt x="10366745" y="9861366"/>
                </a:lnTo>
                <a:lnTo>
                  <a:pt x="0" y="9861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71B28088-CFCE-7FC4-8378-55DB0CB798CC}"/>
              </a:ext>
            </a:extLst>
          </p:cNvPr>
          <p:cNvSpPr/>
          <p:nvPr/>
        </p:nvSpPr>
        <p:spPr>
          <a:xfrm rot="-5416834">
            <a:off x="246459" y="845830"/>
            <a:ext cx="1737360" cy="0"/>
          </a:xfrm>
          <a:prstGeom prst="line">
            <a:avLst/>
          </a:prstGeom>
          <a:ln w="142875" cap="flat">
            <a:solidFill>
              <a:srgbClr val="FFD1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F04B529-D1DA-23A8-0D0E-B9A5A2681BB7}"/>
              </a:ext>
            </a:extLst>
          </p:cNvPr>
          <p:cNvGrpSpPr/>
          <p:nvPr/>
        </p:nvGrpSpPr>
        <p:grpSpPr>
          <a:xfrm>
            <a:off x="16687800" y="9563100"/>
            <a:ext cx="1276115" cy="330649"/>
            <a:chOff x="16316213" y="698051"/>
            <a:chExt cx="1276115" cy="330649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05BED5CB-7A46-095B-8FA3-402D484CFCC8}"/>
                </a:ext>
              </a:extLst>
            </p:cNvPr>
            <p:cNvGrpSpPr/>
            <p:nvPr/>
          </p:nvGrpSpPr>
          <p:grpSpPr>
            <a:xfrm>
              <a:off x="16788155" y="698051"/>
              <a:ext cx="330649" cy="330649"/>
              <a:chOff x="0" y="0"/>
              <a:chExt cx="6350000" cy="63500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7B92A330-CFE3-35EA-8B89-7765F3D302C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11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E1AF3146-CABF-A0CE-5C17-072546AC2863}"/>
                </a:ext>
              </a:extLst>
            </p:cNvPr>
            <p:cNvGrpSpPr/>
            <p:nvPr/>
          </p:nvGrpSpPr>
          <p:grpSpPr>
            <a:xfrm>
              <a:off x="17261679" y="698051"/>
              <a:ext cx="330649" cy="330649"/>
              <a:chOff x="0" y="0"/>
              <a:chExt cx="6350000" cy="635000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CBB5E65D-8EE4-2014-48AD-716517FA0EE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D570839C-8DEF-CC76-0314-4B13172702E6}"/>
                </a:ext>
              </a:extLst>
            </p:cNvPr>
            <p:cNvGrpSpPr/>
            <p:nvPr/>
          </p:nvGrpSpPr>
          <p:grpSpPr>
            <a:xfrm>
              <a:off x="16316213" y="698051"/>
              <a:ext cx="330649" cy="330649"/>
              <a:chOff x="0" y="0"/>
              <a:chExt cx="6350000" cy="635000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7ABFD1FB-788D-5BE0-2424-9E92450CBE3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4437EDA3-5EF4-1243-B803-AF5700F2D4C5}"/>
              </a:ext>
            </a:extLst>
          </p:cNvPr>
          <p:cNvSpPr txBox="1"/>
          <p:nvPr/>
        </p:nvSpPr>
        <p:spPr>
          <a:xfrm>
            <a:off x="1295400" y="447099"/>
            <a:ext cx="4097784" cy="797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6719"/>
              </a:lnSpc>
              <a:defRPr sz="4800" b="1">
                <a:solidFill>
                  <a:srgbClr val="001847"/>
                </a:solidFill>
                <a:latin typeface="Antonio Ultra-Bold"/>
                <a:ea typeface="Antonio Ultra-Bold"/>
                <a:cs typeface="Antonio Ultra-Bold"/>
              </a:defRPr>
            </a:lvl1pPr>
          </a:lstStyle>
          <a:p>
            <a:pPr algn="ctr"/>
            <a:r>
              <a:rPr lang="en-US" dirty="0"/>
              <a:t>User Experience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13062F-04CF-0FBE-5856-B6A467703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85" y="2070727"/>
            <a:ext cx="7061200" cy="444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32EF6-30DC-317F-DAD5-2A68FDE07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476" y="2070727"/>
            <a:ext cx="6527022" cy="410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51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069236-AB4A-4C67-498B-C8809281A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4DFDACB0-1D80-3F4C-8F13-8FB8897DFF0D}"/>
              </a:ext>
            </a:extLst>
          </p:cNvPr>
          <p:cNvSpPr/>
          <p:nvPr/>
        </p:nvSpPr>
        <p:spPr>
          <a:xfrm>
            <a:off x="9749579" y="2070727"/>
            <a:ext cx="10366745" cy="9861366"/>
          </a:xfrm>
          <a:custGeom>
            <a:avLst/>
            <a:gdLst/>
            <a:ahLst/>
            <a:cxnLst/>
            <a:rect l="l" t="t" r="r" b="b"/>
            <a:pathLst>
              <a:path w="10366745" h="9861366">
                <a:moveTo>
                  <a:pt x="0" y="0"/>
                </a:moveTo>
                <a:lnTo>
                  <a:pt x="10366745" y="0"/>
                </a:lnTo>
                <a:lnTo>
                  <a:pt x="10366745" y="9861366"/>
                </a:lnTo>
                <a:lnTo>
                  <a:pt x="0" y="9861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1C92BD33-AED1-266F-6605-A8D43C350825}"/>
              </a:ext>
            </a:extLst>
          </p:cNvPr>
          <p:cNvSpPr/>
          <p:nvPr/>
        </p:nvSpPr>
        <p:spPr>
          <a:xfrm rot="-5416834">
            <a:off x="246459" y="845830"/>
            <a:ext cx="1737360" cy="0"/>
          </a:xfrm>
          <a:prstGeom prst="line">
            <a:avLst/>
          </a:prstGeom>
          <a:ln w="142875" cap="flat">
            <a:solidFill>
              <a:srgbClr val="FFD1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F1D78B-E7C5-C0DF-73B1-4B29B1979725}"/>
              </a:ext>
            </a:extLst>
          </p:cNvPr>
          <p:cNvGrpSpPr/>
          <p:nvPr/>
        </p:nvGrpSpPr>
        <p:grpSpPr>
          <a:xfrm>
            <a:off x="16687800" y="9563100"/>
            <a:ext cx="1276115" cy="330649"/>
            <a:chOff x="16316213" y="698051"/>
            <a:chExt cx="1276115" cy="330649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F79E94C-04A3-5B20-3B20-C5ADB7C0CBDD}"/>
                </a:ext>
              </a:extLst>
            </p:cNvPr>
            <p:cNvGrpSpPr/>
            <p:nvPr/>
          </p:nvGrpSpPr>
          <p:grpSpPr>
            <a:xfrm>
              <a:off x="16788155" y="698051"/>
              <a:ext cx="330649" cy="330649"/>
              <a:chOff x="0" y="0"/>
              <a:chExt cx="6350000" cy="63500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85A4F360-5F7A-30D7-3F96-A84148F6828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11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236F3F97-13C7-BA92-8E49-C81A4E210858}"/>
                </a:ext>
              </a:extLst>
            </p:cNvPr>
            <p:cNvGrpSpPr/>
            <p:nvPr/>
          </p:nvGrpSpPr>
          <p:grpSpPr>
            <a:xfrm>
              <a:off x="17261679" y="698051"/>
              <a:ext cx="330649" cy="330649"/>
              <a:chOff x="0" y="0"/>
              <a:chExt cx="6350000" cy="635000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EDA0203A-7A70-BA89-8506-E4A7DE01347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FF467F30-FF05-BB2C-BA7F-210AC59BBD60}"/>
                </a:ext>
              </a:extLst>
            </p:cNvPr>
            <p:cNvGrpSpPr/>
            <p:nvPr/>
          </p:nvGrpSpPr>
          <p:grpSpPr>
            <a:xfrm>
              <a:off x="16316213" y="698051"/>
              <a:ext cx="330649" cy="330649"/>
              <a:chOff x="0" y="0"/>
              <a:chExt cx="6350000" cy="635000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4FDBD4DA-0BB8-6D11-057F-BC9E21A181F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D3B56119-B23B-578E-4359-19E1ACE66917}"/>
              </a:ext>
            </a:extLst>
          </p:cNvPr>
          <p:cNvSpPr txBox="1"/>
          <p:nvPr/>
        </p:nvSpPr>
        <p:spPr>
          <a:xfrm>
            <a:off x="1295400" y="447099"/>
            <a:ext cx="4097784" cy="797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6719"/>
              </a:lnSpc>
              <a:defRPr sz="4800" b="1">
                <a:solidFill>
                  <a:srgbClr val="001847"/>
                </a:solidFill>
                <a:latin typeface="Antonio Ultra-Bold"/>
                <a:ea typeface="Antonio Ultra-Bold"/>
                <a:cs typeface="Antonio Ultra-Bold"/>
              </a:defRPr>
            </a:lvl1pPr>
          </a:lstStyle>
          <a:p>
            <a:pPr algn="ctr"/>
            <a:r>
              <a:rPr lang="en-US" dirty="0"/>
              <a:t>User Experience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B7B51C-4D23-90DB-1A50-D59BAFC3B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89834"/>
            <a:ext cx="7154904" cy="8238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C4AE5F-14B9-4856-FF61-050A79FE9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496" y="1409700"/>
            <a:ext cx="8829403" cy="879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05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90551" y="15895"/>
            <a:ext cx="4166687" cy="10287000"/>
            <a:chOff x="0" y="0"/>
            <a:chExt cx="872111" cy="2153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111" cy="2153126"/>
            </a:xfrm>
            <a:custGeom>
              <a:avLst/>
              <a:gdLst/>
              <a:ahLst/>
              <a:cxnLst/>
              <a:rect l="l" t="t" r="r" b="b"/>
              <a:pathLst>
                <a:path w="872111" h="2153126">
                  <a:moveTo>
                    <a:pt x="0" y="0"/>
                  </a:moveTo>
                  <a:lnTo>
                    <a:pt x="872111" y="0"/>
                  </a:lnTo>
                  <a:lnTo>
                    <a:pt x="872111" y="2153126"/>
                  </a:lnTo>
                  <a:lnTo>
                    <a:pt x="0" y="2153126"/>
                  </a:lnTo>
                  <a:close/>
                </a:path>
              </a:pathLst>
            </a:custGeom>
            <a:solidFill>
              <a:srgbClr val="00184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6657237" y="9281789"/>
            <a:ext cx="8457970" cy="14288"/>
          </a:xfrm>
          <a:prstGeom prst="line">
            <a:avLst/>
          </a:prstGeom>
          <a:ln w="28575" cap="flat">
            <a:solidFill>
              <a:srgbClr val="0018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615623" y="994139"/>
            <a:ext cx="5192895" cy="8330512"/>
            <a:chOff x="0" y="0"/>
            <a:chExt cx="6923860" cy="1110735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l="29234" r="29234"/>
            <a:stretch>
              <a:fillRect/>
            </a:stretch>
          </p:blipFill>
          <p:spPr>
            <a:xfrm>
              <a:off x="0" y="0"/>
              <a:ext cx="6923860" cy="11107350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6659086" y="9116464"/>
            <a:ext cx="330649" cy="33064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11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132611" y="9116464"/>
            <a:ext cx="330649" cy="330649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184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187144" y="9116464"/>
            <a:ext cx="330649" cy="330649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184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029927" y="984020"/>
            <a:ext cx="7212807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1847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TEAM DETAILS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2216BD-7E4D-C687-6E7C-BF8BD35F0DA7}"/>
              </a:ext>
            </a:extLst>
          </p:cNvPr>
          <p:cNvGrpSpPr/>
          <p:nvPr/>
        </p:nvGrpSpPr>
        <p:grpSpPr>
          <a:xfrm>
            <a:off x="7305776" y="4766009"/>
            <a:ext cx="7740715" cy="380516"/>
            <a:chOff x="495023" y="2356934"/>
            <a:chExt cx="7028920" cy="38051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F2FB95-2FAB-38B0-14D2-B4E9F51ECB50}"/>
                </a:ext>
              </a:extLst>
            </p:cNvPr>
            <p:cNvSpPr txBox="1"/>
            <p:nvPr/>
          </p:nvSpPr>
          <p:spPr>
            <a:xfrm>
              <a:off x="6271685" y="2368118"/>
              <a:ext cx="125225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cs typeface="MV Boli" panose="02000500030200090000" pitchFamily="2" charset="0"/>
                </a:rPr>
                <a:t>EMP ID</a:t>
              </a:r>
              <a:endParaRPr lang="en-US" sz="2400" b="1" dirty="0">
                <a:solidFill>
                  <a:srgbClr val="00B0F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0747AB-6AFC-219C-BD42-D047F77FB417}"/>
                </a:ext>
              </a:extLst>
            </p:cNvPr>
            <p:cNvSpPr txBox="1"/>
            <p:nvPr/>
          </p:nvSpPr>
          <p:spPr>
            <a:xfrm>
              <a:off x="495023" y="2356934"/>
              <a:ext cx="244716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>
                  <a:cs typeface="MV Boli" panose="02000500030200090000" pitchFamily="2" charset="0"/>
                </a:rPr>
                <a:t>Team Members</a:t>
              </a:r>
              <a:endParaRPr lang="en-US" sz="2400" b="1" dirty="0">
                <a:solidFill>
                  <a:srgbClr val="00B0F0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10A5151-92A7-AA41-9A42-8AC05EAD6E4E}"/>
              </a:ext>
            </a:extLst>
          </p:cNvPr>
          <p:cNvSpPr txBox="1"/>
          <p:nvPr/>
        </p:nvSpPr>
        <p:spPr>
          <a:xfrm>
            <a:off x="7058993" y="2019300"/>
            <a:ext cx="78762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>
                    <a:lumMod val="50000"/>
                  </a:schemeClr>
                </a:solidFill>
                <a:latin typeface="Antonio Ultra-Bold" panose="020B0604020202020204" charset="0"/>
              </a:rPr>
              <a:t>THE DATANAUTS</a:t>
            </a:r>
          </a:p>
          <a:p>
            <a:endParaRPr lang="en-US" sz="4000" dirty="0">
              <a:solidFill>
                <a:schemeClr val="tx2">
                  <a:lumMod val="50000"/>
                </a:schemeClr>
              </a:solidFill>
              <a:latin typeface="Antonio Ultra-Bold" panose="020B0604020202020204" charset="0"/>
            </a:endParaRPr>
          </a:p>
          <a:p>
            <a:r>
              <a:rPr lang="en-US" sz="4000" dirty="0">
                <a:solidFill>
                  <a:schemeClr val="tx2">
                    <a:lumMod val="50000"/>
                  </a:schemeClr>
                </a:solidFill>
                <a:latin typeface="Antonio Ultra-Bold" panose="020B0604020202020204" charset="0"/>
              </a:rPr>
              <a:t>SMART RECRUITING PLATFORM.</a:t>
            </a:r>
            <a:endParaRPr lang="en-IN" sz="4000" dirty="0">
              <a:solidFill>
                <a:schemeClr val="tx2">
                  <a:lumMod val="50000"/>
                </a:schemeClr>
              </a:solidFill>
              <a:latin typeface="Antonio Ultra-Bold" panose="020B060402020202020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F3B3A2-0370-BE73-F0A4-5114E56B5D86}"/>
              </a:ext>
            </a:extLst>
          </p:cNvPr>
          <p:cNvSpPr txBox="1"/>
          <p:nvPr/>
        </p:nvSpPr>
        <p:spPr>
          <a:xfrm>
            <a:off x="7239000" y="5854911"/>
            <a:ext cx="8153400" cy="553998"/>
          </a:xfrm>
          <a:prstGeom prst="rect">
            <a:avLst/>
          </a:prstGeom>
          <a:ln w="3175">
            <a:solidFill>
              <a:schemeClr val="bg1">
                <a:lumMod val="85000"/>
                <a:alpha val="65000"/>
              </a:schemeClr>
            </a:solidFill>
          </a:ln>
        </p:spPr>
        <p:txBody>
          <a:bodyPr wrap="square" lIns="91440" tIns="91440" rIns="91440" bIns="91440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cs typeface="MV Boli" panose="02000500030200090000" pitchFamily="2" charset="0"/>
              </a:rPr>
              <a:t>ASHWIN B S						2000081228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2AE00B-2923-1EBA-CF70-550CD680A584}"/>
              </a:ext>
            </a:extLst>
          </p:cNvPr>
          <p:cNvSpPr txBox="1"/>
          <p:nvPr/>
        </p:nvSpPr>
        <p:spPr>
          <a:xfrm>
            <a:off x="7239000" y="6398308"/>
            <a:ext cx="8153400" cy="553998"/>
          </a:xfrm>
          <a:prstGeom prst="rect">
            <a:avLst/>
          </a:prstGeom>
          <a:ln w="3175">
            <a:solidFill>
              <a:schemeClr val="bg1">
                <a:lumMod val="85000"/>
                <a:alpha val="65000"/>
              </a:schemeClr>
            </a:solidFill>
          </a:ln>
        </p:spPr>
        <p:txBody>
          <a:bodyPr wrap="square" lIns="91440" tIns="91440" rIns="91440" bIns="91440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cs typeface="MV Boli" panose="02000500030200090000" pitchFamily="2" charset="0"/>
              </a:rPr>
              <a:t>GURUPRASAD SUVARNA				2000081298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BBEB29-C8B0-C6C5-9E1F-849606E65558}"/>
              </a:ext>
            </a:extLst>
          </p:cNvPr>
          <p:cNvSpPr txBox="1"/>
          <p:nvPr/>
        </p:nvSpPr>
        <p:spPr>
          <a:xfrm>
            <a:off x="7239000" y="6941705"/>
            <a:ext cx="8153400" cy="553998"/>
          </a:xfrm>
          <a:prstGeom prst="rect">
            <a:avLst/>
          </a:prstGeom>
          <a:ln w="3175">
            <a:solidFill>
              <a:schemeClr val="bg1">
                <a:lumMod val="85000"/>
                <a:alpha val="65000"/>
              </a:schemeClr>
            </a:solidFill>
          </a:ln>
        </p:spPr>
        <p:txBody>
          <a:bodyPr wrap="square" lIns="91440" tIns="91440" rIns="91440" bIns="91440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cs typeface="MV Boli" panose="02000500030200090000" pitchFamily="2" charset="0"/>
              </a:rPr>
              <a:t>RITESH SAH						2000130674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4BBE1A-C531-BC7A-AA8F-C7315052D47D}"/>
              </a:ext>
            </a:extLst>
          </p:cNvPr>
          <p:cNvSpPr txBox="1"/>
          <p:nvPr/>
        </p:nvSpPr>
        <p:spPr>
          <a:xfrm>
            <a:off x="7239000" y="7485102"/>
            <a:ext cx="8153400" cy="553998"/>
          </a:xfrm>
          <a:prstGeom prst="rect">
            <a:avLst/>
          </a:prstGeom>
          <a:ln w="3175">
            <a:solidFill>
              <a:schemeClr val="bg1">
                <a:lumMod val="85000"/>
                <a:alpha val="65000"/>
              </a:schemeClr>
            </a:solidFill>
          </a:ln>
        </p:spPr>
        <p:txBody>
          <a:bodyPr wrap="square" lIns="91440" tIns="91440" rIns="91440" bIns="91440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cs typeface="MV Boli" panose="02000500030200090000" pitchFamily="2" charset="0"/>
              </a:rPr>
              <a:t>RITIK DIYUNDI						2000108348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F5C24-856C-281B-7F70-2385A7FE9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089A45EA-6D21-5280-D413-4AFBC3224985}"/>
              </a:ext>
            </a:extLst>
          </p:cNvPr>
          <p:cNvSpPr/>
          <p:nvPr/>
        </p:nvSpPr>
        <p:spPr>
          <a:xfrm>
            <a:off x="9749579" y="2070727"/>
            <a:ext cx="10366745" cy="9861366"/>
          </a:xfrm>
          <a:custGeom>
            <a:avLst/>
            <a:gdLst/>
            <a:ahLst/>
            <a:cxnLst/>
            <a:rect l="l" t="t" r="r" b="b"/>
            <a:pathLst>
              <a:path w="10366745" h="9861366">
                <a:moveTo>
                  <a:pt x="0" y="0"/>
                </a:moveTo>
                <a:lnTo>
                  <a:pt x="10366745" y="0"/>
                </a:lnTo>
                <a:lnTo>
                  <a:pt x="10366745" y="9861366"/>
                </a:lnTo>
                <a:lnTo>
                  <a:pt x="0" y="9861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3D9A0F2E-9B71-59CA-307B-1282DEE2C40B}"/>
              </a:ext>
            </a:extLst>
          </p:cNvPr>
          <p:cNvSpPr/>
          <p:nvPr/>
        </p:nvSpPr>
        <p:spPr>
          <a:xfrm rot="-5416834">
            <a:off x="246459" y="845830"/>
            <a:ext cx="1737360" cy="0"/>
          </a:xfrm>
          <a:prstGeom prst="line">
            <a:avLst/>
          </a:prstGeom>
          <a:ln w="142875" cap="flat">
            <a:solidFill>
              <a:srgbClr val="FFD1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BCD2C01-DEC6-85A6-AAB3-9DB7FE3D271C}"/>
              </a:ext>
            </a:extLst>
          </p:cNvPr>
          <p:cNvGrpSpPr/>
          <p:nvPr/>
        </p:nvGrpSpPr>
        <p:grpSpPr>
          <a:xfrm>
            <a:off x="16687800" y="9563100"/>
            <a:ext cx="1276115" cy="330649"/>
            <a:chOff x="16316213" y="698051"/>
            <a:chExt cx="1276115" cy="330649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841ED215-BCCC-A6EF-DD8A-CE424A38E338}"/>
                </a:ext>
              </a:extLst>
            </p:cNvPr>
            <p:cNvGrpSpPr/>
            <p:nvPr/>
          </p:nvGrpSpPr>
          <p:grpSpPr>
            <a:xfrm>
              <a:off x="16788155" y="698051"/>
              <a:ext cx="330649" cy="330649"/>
              <a:chOff x="0" y="0"/>
              <a:chExt cx="6350000" cy="63500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D56FF49-A07C-343F-3231-E40B7C062B9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11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8A856A84-4B77-8579-0738-2DDBC6D91526}"/>
                </a:ext>
              </a:extLst>
            </p:cNvPr>
            <p:cNvGrpSpPr/>
            <p:nvPr/>
          </p:nvGrpSpPr>
          <p:grpSpPr>
            <a:xfrm>
              <a:off x="17261679" y="698051"/>
              <a:ext cx="330649" cy="330649"/>
              <a:chOff x="0" y="0"/>
              <a:chExt cx="6350000" cy="635000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4C2F3B04-D6B9-712E-FC71-389BDC9B866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7F6C2E8D-2D8B-4F41-0796-D1D1B6450D2D}"/>
                </a:ext>
              </a:extLst>
            </p:cNvPr>
            <p:cNvGrpSpPr/>
            <p:nvPr/>
          </p:nvGrpSpPr>
          <p:grpSpPr>
            <a:xfrm>
              <a:off x="16316213" y="698051"/>
              <a:ext cx="330649" cy="330649"/>
              <a:chOff x="0" y="0"/>
              <a:chExt cx="6350000" cy="635000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462CC693-9FC1-9898-18ED-A4631720CF0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00756FF0-6A5D-4958-D25B-5E3D70491C59}"/>
              </a:ext>
            </a:extLst>
          </p:cNvPr>
          <p:cNvSpPr txBox="1"/>
          <p:nvPr/>
        </p:nvSpPr>
        <p:spPr>
          <a:xfrm>
            <a:off x="1295400" y="447099"/>
            <a:ext cx="4097784" cy="797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6719"/>
              </a:lnSpc>
              <a:defRPr sz="4800" b="1">
                <a:solidFill>
                  <a:srgbClr val="001847"/>
                </a:solidFill>
                <a:latin typeface="Antonio Ultra-Bold"/>
                <a:ea typeface="Antonio Ultra-Bold"/>
                <a:cs typeface="Antonio Ultra-Bold"/>
              </a:defRPr>
            </a:lvl1pPr>
          </a:lstStyle>
          <a:p>
            <a:pPr algn="ctr"/>
            <a:r>
              <a:rPr lang="en-US" dirty="0"/>
              <a:t>User Experience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F7826A-FD15-A47E-970D-5B3F414B5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09700"/>
            <a:ext cx="11899252" cy="862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172624" y="3972928"/>
            <a:ext cx="9942753" cy="236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10"/>
              </a:lnSpc>
            </a:pPr>
            <a:r>
              <a:rPr lang="en-US" sz="15771" b="1" spc="-425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THANKYOU</a:t>
            </a:r>
          </a:p>
        </p:txBody>
      </p:sp>
      <p:pic>
        <p:nvPicPr>
          <p:cNvPr id="9" name="Picture 8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2E91B272-4752-A978-E693-257759EF34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0" y="350998"/>
            <a:ext cx="3502205" cy="17177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6424182" y="2119233"/>
            <a:ext cx="12219260" cy="6048534"/>
          </a:xfrm>
          <a:custGeom>
            <a:avLst/>
            <a:gdLst/>
            <a:ahLst/>
            <a:cxnLst/>
            <a:rect l="l" t="t" r="r" b="b"/>
            <a:pathLst>
              <a:path w="12219260" h="6048534">
                <a:moveTo>
                  <a:pt x="0" y="0"/>
                </a:moveTo>
                <a:lnTo>
                  <a:pt x="12219260" y="0"/>
                </a:lnTo>
                <a:lnTo>
                  <a:pt x="12219260" y="6048534"/>
                </a:lnTo>
                <a:lnTo>
                  <a:pt x="0" y="6048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23306" y="573031"/>
            <a:ext cx="5978011" cy="8685270"/>
            <a:chOff x="0" y="0"/>
            <a:chExt cx="7970682" cy="1158036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27071" r="27071"/>
            <a:stretch>
              <a:fillRect/>
            </a:stretch>
          </p:blipFill>
          <p:spPr>
            <a:xfrm>
              <a:off x="0" y="0"/>
              <a:ext cx="7970682" cy="11580360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6993189" y="1485900"/>
            <a:ext cx="10437638" cy="912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0"/>
              </a:lnSpc>
            </a:pPr>
            <a:r>
              <a:rPr lang="en-US" sz="5400" b="1" spc="-199" dirty="0">
                <a:solidFill>
                  <a:srgbClr val="1D3055"/>
                </a:solidFill>
                <a:latin typeface="Antonio Bold"/>
                <a:ea typeface="Antonio Bold"/>
                <a:cs typeface="Antonio Bold"/>
                <a:sym typeface="Antonio Bold"/>
              </a:rPr>
              <a:t>Impact/Potential Value of the Application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17426" y="6951092"/>
            <a:ext cx="2399512" cy="1141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7"/>
              </a:lnSpc>
            </a:pPr>
            <a:r>
              <a:rPr lang="en-US" sz="6705" b="1">
                <a:solidFill>
                  <a:srgbClr val="F6FBF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98%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84532" y="8203074"/>
            <a:ext cx="3265300" cy="426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7"/>
              </a:lnSpc>
            </a:pPr>
            <a:r>
              <a:rPr lang="en-US" sz="2555">
                <a:solidFill>
                  <a:srgbClr val="F6FBFE"/>
                </a:solidFill>
                <a:latin typeface="Open Sans"/>
                <a:ea typeface="Open Sans"/>
                <a:cs typeface="Open Sans"/>
                <a:sym typeface="Open Sans"/>
              </a:rPr>
              <a:t>Client Satisfaction</a:t>
            </a:r>
          </a:p>
        </p:txBody>
      </p:sp>
      <p:grpSp>
        <p:nvGrpSpPr>
          <p:cNvPr id="15" name="Group 15"/>
          <p:cNvGrpSpPr/>
          <p:nvPr/>
        </p:nvGrpSpPr>
        <p:grpSpPr>
          <a:xfrm rot="-10800000">
            <a:off x="16456708" y="8927651"/>
            <a:ext cx="330649" cy="330649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11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15983184" y="8927651"/>
            <a:ext cx="330649" cy="330649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D305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16928651" y="8927651"/>
            <a:ext cx="330649" cy="330649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D305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D10C1D69-BCF6-F4B2-B3AC-C140BEBCE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189" y="2324100"/>
            <a:ext cx="10437638" cy="6124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Antonio Ultra-Bold" panose="020B060402020202020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io Ultra-Bold" panose="020B0604020202020204" charset="0"/>
              </a:rPr>
              <a:t>Streamlined Recruitment Process: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ntonio Ultra-Bold" panose="020B060402020202020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ntonio Bold" panose="020B0604020202020204" charset="0"/>
              </a:rPr>
              <a:t>Our smart recruitment platform accelerates hiring by automating key tasks, reducing manual effort, and enabling faster decision-making.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io Ultra-Bold" panose="020B0604020202020204" charset="0"/>
              </a:rPr>
              <a:t>AI-Driven Precision: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io Ultra-Bold" panose="020B060402020202020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ntonio Bold" panose="020B0604020202020204" charset="0"/>
              </a:rPr>
              <a:t>Leveraging advanced AI, the platform ensures accurate candidate matching and efficient evaluations, improving the quality of hires while saving time.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io Ultra-Bold" panose="020B0604020202020204" charset="0"/>
              </a:rPr>
              <a:t>Enhanced Candidate Experience: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io Ultra-Bold" panose="020B060402020202020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ntonio Bold" panose="020B0604020202020204" charset="0"/>
              </a:rPr>
              <a:t>By minimizing delays and streamlining communication, the platform fosters a seamless and engaging recruitment journey for both candidates and recruiters.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Antonio Ultra-Bold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9749579" y="2070727"/>
            <a:ext cx="10366745" cy="9861366"/>
          </a:xfrm>
          <a:custGeom>
            <a:avLst/>
            <a:gdLst/>
            <a:ahLst/>
            <a:cxnLst/>
            <a:rect l="l" t="t" r="r" b="b"/>
            <a:pathLst>
              <a:path w="10366745" h="9861366">
                <a:moveTo>
                  <a:pt x="0" y="0"/>
                </a:moveTo>
                <a:lnTo>
                  <a:pt x="10366745" y="0"/>
                </a:lnTo>
                <a:lnTo>
                  <a:pt x="10366745" y="9861366"/>
                </a:lnTo>
                <a:lnTo>
                  <a:pt x="0" y="9861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rot="-5416834">
            <a:off x="246459" y="845830"/>
            <a:ext cx="1737360" cy="0"/>
          </a:xfrm>
          <a:prstGeom prst="line">
            <a:avLst/>
          </a:prstGeom>
          <a:ln w="142875" cap="flat">
            <a:solidFill>
              <a:srgbClr val="FFD1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1B3468A-EF48-E7FE-977E-62A693D72429}"/>
              </a:ext>
            </a:extLst>
          </p:cNvPr>
          <p:cNvGrpSpPr/>
          <p:nvPr/>
        </p:nvGrpSpPr>
        <p:grpSpPr>
          <a:xfrm>
            <a:off x="16687800" y="9573608"/>
            <a:ext cx="1276115" cy="330649"/>
            <a:chOff x="16316213" y="698051"/>
            <a:chExt cx="1276115" cy="330649"/>
          </a:xfrm>
        </p:grpSpPr>
        <p:grpSp>
          <p:nvGrpSpPr>
            <p:cNvPr id="12" name="Group 12"/>
            <p:cNvGrpSpPr/>
            <p:nvPr/>
          </p:nvGrpSpPr>
          <p:grpSpPr>
            <a:xfrm>
              <a:off x="16788155" y="698051"/>
              <a:ext cx="330649" cy="330649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11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7261679" y="698051"/>
              <a:ext cx="330649" cy="330649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6316213" y="698051"/>
              <a:ext cx="330649" cy="330649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1296135" y="629969"/>
            <a:ext cx="8453444" cy="797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6719"/>
              </a:lnSpc>
              <a:defRPr sz="4800" b="1">
                <a:solidFill>
                  <a:srgbClr val="001847"/>
                </a:solidFill>
                <a:latin typeface="Antonio Ultra-Bold"/>
                <a:ea typeface="Antonio Ultra-Bold"/>
                <a:cs typeface="Antonio Ultra-Bold"/>
              </a:defRPr>
            </a:lvl1pPr>
          </a:lstStyle>
          <a:p>
            <a:r>
              <a:rPr lang="en-US" dirty="0"/>
              <a:t>The Solution Proposed by your Team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F329BA4-EF4E-E185-8836-60E9B8F1639E}"/>
              </a:ext>
            </a:extLst>
          </p:cNvPr>
          <p:cNvGrpSpPr/>
          <p:nvPr/>
        </p:nvGrpSpPr>
        <p:grpSpPr>
          <a:xfrm>
            <a:off x="1144789" y="2058027"/>
            <a:ext cx="16152611" cy="7124073"/>
            <a:chOff x="588529" y="1294510"/>
            <a:chExt cx="4263506" cy="463267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FB15C65-9524-7E4B-DFC6-DB0260874350}"/>
                </a:ext>
              </a:extLst>
            </p:cNvPr>
            <p:cNvSpPr txBox="1"/>
            <p:nvPr/>
          </p:nvSpPr>
          <p:spPr>
            <a:xfrm>
              <a:off x="588531" y="1294510"/>
              <a:ext cx="4263504" cy="463267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txBody>
            <a:bodyPr wrap="square" lIns="91440" tIns="91440" rIns="91440" bIns="91440" rtlCol="0">
              <a:noAutofit/>
            </a:bodyPr>
            <a:lstStyle>
              <a:defPPr>
                <a:defRPr lang="en-US"/>
              </a:defPPr>
              <a:lvl1pPr>
                <a:defRPr sz="1600" b="1">
                  <a:solidFill>
                    <a:srgbClr val="00B0F0"/>
                  </a:solidFill>
                </a:defRPr>
              </a:lvl1pPr>
            </a:lstStyle>
            <a:p>
              <a:endParaRPr lang="en-US" sz="3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428F88-5BC0-31C9-E6F0-36B8D95F0F70}"/>
                </a:ext>
              </a:extLst>
            </p:cNvPr>
            <p:cNvSpPr txBox="1"/>
            <p:nvPr/>
          </p:nvSpPr>
          <p:spPr>
            <a:xfrm>
              <a:off x="588529" y="1395521"/>
              <a:ext cx="4189882" cy="3428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600" b="1">
                  <a:latin typeface="TT Norms" panose="02000503030000020003" pitchFamily="50" charset="0"/>
                  <a:cs typeface="MV Boli" panose="02000500030200090000" pitchFamily="2" charset="0"/>
                </a:defRPr>
              </a:lvl1pPr>
            </a:lstStyle>
            <a:p>
              <a:pPr algn="just">
                <a:lnSpc>
                  <a:spcPct val="150000"/>
                </a:lnSpc>
              </a:pPr>
              <a:r>
                <a:rPr lang="en-US" sz="4000" dirty="0">
                  <a:solidFill>
                    <a:schemeClr val="tx2">
                      <a:lumMod val="75000"/>
                    </a:schemeClr>
                  </a:solidFill>
                  <a:latin typeface="Antonio Bold" panose="020B0604020202020204" charset="0"/>
                </a:rPr>
                <a:t>Solution Highlight</a:t>
              </a:r>
            </a:p>
            <a:p>
              <a:pPr algn="just">
                <a:lnSpc>
                  <a:spcPct val="150000"/>
                </a:lnSpc>
              </a:pPr>
              <a:endParaRPr lang="en-US" sz="3200" dirty="0">
                <a:solidFill>
                  <a:schemeClr val="tx2">
                    <a:lumMod val="75000"/>
                  </a:schemeClr>
                </a:solidFill>
                <a:latin typeface="Antonio Bold" panose="020B060402020202020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sz="3200" dirty="0">
                  <a:solidFill>
                    <a:schemeClr val="tx2">
                      <a:lumMod val="75000"/>
                    </a:schemeClr>
                  </a:solidFill>
                  <a:latin typeface="Antonio Bold" panose="020B0604020202020204" charset="0"/>
                </a:rPr>
                <a:t>	Transforming recruitment with end-to-end AI automation: Our platform leverages machine learning for precision-driven recommendations, automated resume building, seamless job postings, and intelligent candidate assessments. By integrating AI-powered interviews and tests, we deliver a faster, fairer, and more engaging hiring process, enhancing the experience for both candidates and recruiters.</a:t>
              </a:r>
              <a:endParaRPr lang="en-US" sz="2800" b="0" dirty="0">
                <a:solidFill>
                  <a:schemeClr val="tx2">
                    <a:lumMod val="75000"/>
                  </a:schemeClr>
                </a:solidFill>
                <a:latin typeface="Antonio Bold" panose="020B0604020202020204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3DE012-04B5-3E41-5C02-5461BFD6A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759D45D7-8BEA-A8AA-E1D1-F3331C7FA592}"/>
              </a:ext>
            </a:extLst>
          </p:cNvPr>
          <p:cNvSpPr/>
          <p:nvPr/>
        </p:nvSpPr>
        <p:spPr>
          <a:xfrm>
            <a:off x="9749579" y="2070727"/>
            <a:ext cx="10366745" cy="9861366"/>
          </a:xfrm>
          <a:custGeom>
            <a:avLst/>
            <a:gdLst/>
            <a:ahLst/>
            <a:cxnLst/>
            <a:rect l="l" t="t" r="r" b="b"/>
            <a:pathLst>
              <a:path w="10366745" h="9861366">
                <a:moveTo>
                  <a:pt x="0" y="0"/>
                </a:moveTo>
                <a:lnTo>
                  <a:pt x="10366745" y="0"/>
                </a:lnTo>
                <a:lnTo>
                  <a:pt x="10366745" y="9861366"/>
                </a:lnTo>
                <a:lnTo>
                  <a:pt x="0" y="9861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34CC5125-0BFE-5371-296A-54BE0C43D88A}"/>
              </a:ext>
            </a:extLst>
          </p:cNvPr>
          <p:cNvSpPr/>
          <p:nvPr/>
        </p:nvSpPr>
        <p:spPr>
          <a:xfrm rot="-5416834">
            <a:off x="246459" y="845830"/>
            <a:ext cx="1737360" cy="0"/>
          </a:xfrm>
          <a:prstGeom prst="line">
            <a:avLst/>
          </a:prstGeom>
          <a:ln w="142875" cap="flat">
            <a:solidFill>
              <a:srgbClr val="FFD1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B0BCEB-2E4A-F894-C7F7-D4614DF5E7D4}"/>
              </a:ext>
            </a:extLst>
          </p:cNvPr>
          <p:cNvGrpSpPr/>
          <p:nvPr/>
        </p:nvGrpSpPr>
        <p:grpSpPr>
          <a:xfrm>
            <a:off x="16687800" y="9573608"/>
            <a:ext cx="1276115" cy="330649"/>
            <a:chOff x="16316213" y="698051"/>
            <a:chExt cx="1276115" cy="330649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B9CD29A8-894D-F240-BA4E-5EB5A4B597CB}"/>
                </a:ext>
              </a:extLst>
            </p:cNvPr>
            <p:cNvGrpSpPr/>
            <p:nvPr/>
          </p:nvGrpSpPr>
          <p:grpSpPr>
            <a:xfrm>
              <a:off x="16788155" y="698051"/>
              <a:ext cx="330649" cy="330649"/>
              <a:chOff x="0" y="0"/>
              <a:chExt cx="6350000" cy="63500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6BCA9A37-19B1-1C9C-A585-82D84E5ABC8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11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EF027235-9BDB-B34C-4459-B7B0A8D6C1D8}"/>
                </a:ext>
              </a:extLst>
            </p:cNvPr>
            <p:cNvGrpSpPr/>
            <p:nvPr/>
          </p:nvGrpSpPr>
          <p:grpSpPr>
            <a:xfrm>
              <a:off x="17261679" y="698051"/>
              <a:ext cx="330649" cy="330649"/>
              <a:chOff x="0" y="0"/>
              <a:chExt cx="6350000" cy="635000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D5E14809-172C-8B1E-8D3B-8D6566E40FB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F6E9756E-4E6E-FC5F-16DE-BEC74C603E9B}"/>
                </a:ext>
              </a:extLst>
            </p:cNvPr>
            <p:cNvGrpSpPr/>
            <p:nvPr/>
          </p:nvGrpSpPr>
          <p:grpSpPr>
            <a:xfrm>
              <a:off x="16316213" y="698051"/>
              <a:ext cx="330649" cy="330649"/>
              <a:chOff x="0" y="0"/>
              <a:chExt cx="6350000" cy="635000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4C14A3E8-F9D4-A18B-8AB3-A60EC536341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F9F24758-4C01-A00C-1FDB-60C6DA06D1D1}"/>
              </a:ext>
            </a:extLst>
          </p:cNvPr>
          <p:cNvSpPr txBox="1"/>
          <p:nvPr/>
        </p:nvSpPr>
        <p:spPr>
          <a:xfrm>
            <a:off x="1296135" y="629969"/>
            <a:ext cx="8453444" cy="797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6719"/>
              </a:lnSpc>
              <a:defRPr sz="4800" b="1">
                <a:solidFill>
                  <a:srgbClr val="001847"/>
                </a:solidFill>
                <a:latin typeface="Antonio Ultra-Bold"/>
                <a:ea typeface="Antonio Ultra-Bold"/>
                <a:cs typeface="Antonio Ultra-Bold"/>
              </a:defRPr>
            </a:lvl1pPr>
          </a:lstStyle>
          <a:p>
            <a:r>
              <a:rPr lang="en-US" dirty="0"/>
              <a:t>The Solution Proposed by your Team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FF7342-C877-748C-6698-582D63E30377}"/>
              </a:ext>
            </a:extLst>
          </p:cNvPr>
          <p:cNvGrpSpPr/>
          <p:nvPr/>
        </p:nvGrpSpPr>
        <p:grpSpPr>
          <a:xfrm>
            <a:off x="702817" y="1500615"/>
            <a:ext cx="17060291" cy="9010417"/>
            <a:chOff x="588529" y="1294510"/>
            <a:chExt cx="4263506" cy="621465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3F4A7C-548D-8886-3C95-D74812F17476}"/>
                </a:ext>
              </a:extLst>
            </p:cNvPr>
            <p:cNvSpPr txBox="1"/>
            <p:nvPr/>
          </p:nvSpPr>
          <p:spPr>
            <a:xfrm>
              <a:off x="588531" y="1294510"/>
              <a:ext cx="4263504" cy="463267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txBody>
            <a:bodyPr wrap="square" lIns="91440" tIns="91440" rIns="91440" bIns="91440" rtlCol="0">
              <a:noAutofit/>
            </a:bodyPr>
            <a:lstStyle>
              <a:defPPr>
                <a:defRPr lang="en-US"/>
              </a:defPPr>
              <a:lvl1pPr>
                <a:defRPr sz="1600" b="1">
                  <a:solidFill>
                    <a:srgbClr val="00B0F0"/>
                  </a:solidFill>
                </a:defRPr>
              </a:lvl1pPr>
            </a:lstStyle>
            <a:p>
              <a:endParaRPr lang="en-US" sz="3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ADD15AB-6C26-DD81-E0A5-7F5099483B59}"/>
                </a:ext>
              </a:extLst>
            </p:cNvPr>
            <p:cNvSpPr txBox="1"/>
            <p:nvPr/>
          </p:nvSpPr>
          <p:spPr>
            <a:xfrm>
              <a:off x="588529" y="1395521"/>
              <a:ext cx="4263504" cy="6113644"/>
            </a:xfrm>
            <a:prstGeom prst="rect">
              <a:avLst/>
            </a:prstGeom>
            <a:noFill/>
          </p:spPr>
          <p:txBody>
            <a:bodyPr wrap="square" lIns="0" tIns="0" rIns="0" bIns="0" numCol="1" rtlCol="0">
              <a:spAutoFit/>
            </a:bodyPr>
            <a:lstStyle>
              <a:defPPr>
                <a:defRPr lang="en-US"/>
              </a:defPPr>
              <a:lvl1pPr>
                <a:defRPr sz="1600" b="1">
                  <a:latin typeface="TT Norms" panose="02000503030000020003" pitchFamily="50" charset="0"/>
                  <a:cs typeface="MV Boli" panose="02000500030200090000" pitchFamily="2" charset="0"/>
                </a:defRPr>
              </a:lvl1pPr>
            </a:lstStyle>
            <a:p>
              <a:pPr algn="just"/>
              <a:r>
                <a:rPr lang="en-US" sz="3200" b="0" dirty="0">
                  <a:solidFill>
                    <a:schemeClr val="tx2">
                      <a:lumMod val="75000"/>
                    </a:schemeClr>
                  </a:solidFill>
                  <a:latin typeface="Antonio Ultra-Bold" panose="020B0604020202020204" charset="0"/>
                </a:rPr>
                <a:t>Key Features</a:t>
              </a:r>
              <a:endParaRPr lang="en-US" sz="2400" dirty="0">
                <a:solidFill>
                  <a:schemeClr val="tx2">
                    <a:lumMod val="75000"/>
                  </a:schemeClr>
                </a:solidFill>
                <a:latin typeface="Antonio Bold" panose="020B0604020202020204" charset="0"/>
              </a:endParaRPr>
            </a:p>
            <a:p>
              <a:pPr algn="just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latin typeface="Antonio Ultra-Bold" panose="020B0604020202020204" charset="0"/>
                </a:rPr>
                <a:t>Automated Resume Building: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ntonio Ultra-Bold" panose="020B0604020202020204" charset="0"/>
                </a:rPr>
                <a:t> 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ntonio Bold" panose="020B0604020202020204" charset="0"/>
                </a:rPr>
                <a:t>AI-driven tools auto-complete and optimize resumes, ensuring professional quality and alignment with job requirements.</a:t>
              </a:r>
            </a:p>
            <a:p>
              <a:pPr algn="just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latin typeface="Antonio Ultra-Bold" panose="020B0604020202020204" charset="0"/>
                </a:rPr>
                <a:t>Seamless Job Creation: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ntonio Ultra-Bold" panose="020B0604020202020204" charset="0"/>
                </a:rPr>
                <a:t> 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ntonio Bold" panose="020B0604020202020204" charset="0"/>
                </a:rPr>
                <a:t>AI simplifies the process of crafting well-structured and targeted job descriptions, tailored to attract the right candidates.</a:t>
              </a:r>
            </a:p>
            <a:p>
              <a:pPr algn="just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latin typeface="Antonio Ultra-Bold" panose="020B0604020202020204" charset="0"/>
                </a:rPr>
                <a:t>ML-Based Recommendations: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ntonio Ultra-Bold" panose="020B0604020202020204" charset="0"/>
                </a:rPr>
                <a:t> 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ntonio Bold" panose="020B0604020202020204" charset="0"/>
                </a:rPr>
                <a:t>Machine learning algorithms provide personalized job recommendations for candidates and relevant candidate matches for employers.</a:t>
              </a:r>
            </a:p>
            <a:p>
              <a:pPr algn="just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latin typeface="Antonio Ultra-Bold" panose="020B0604020202020204" charset="0"/>
                </a:rPr>
                <a:t>AI-Powered Assessments: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ntonio Ultra-Bold" panose="020B0604020202020204" charset="0"/>
                </a:rPr>
                <a:t> 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ntonio Bold" panose="020B0604020202020204" charset="0"/>
                </a:rPr>
                <a:t>Intelligent testing frameworks conduct skill-based evaluations with minimal human intervention, ensuring fairness and precision.</a:t>
              </a:r>
            </a:p>
            <a:p>
              <a:pPr algn="just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latin typeface="Antonio Ultra-Bold" panose="020B0604020202020204" charset="0"/>
                </a:rPr>
                <a:t>Virtual Interviews</a:t>
              </a: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latin typeface="Antonio Bold" panose="020B0604020202020204" charset="0"/>
                </a:rPr>
                <a:t>: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ntonio Bold" panose="020B0604020202020204" charset="0"/>
                </a:rPr>
                <a:t> AI-driven interviews assess candidates on communication, technical, and behavioral aspects, providing detailed analysis and insights.</a:t>
              </a:r>
            </a:p>
            <a:p>
              <a:pPr algn="just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latin typeface="Antonio Ultra-Bold" panose="020B0604020202020204" charset="0"/>
                </a:rPr>
                <a:t>Time Optimization: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ntonio Ultra-Bold" panose="020B0604020202020204" charset="0"/>
                </a:rPr>
                <a:t> 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ntonio Bold" panose="020B0604020202020204" charset="0"/>
                </a:rPr>
                <a:t>Automation reduces the time spent on redundant tasks, speeding up hiring cycles significantly.</a:t>
              </a:r>
            </a:p>
            <a:p>
              <a:pPr algn="just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latin typeface="Antonio Ultra-Bold" panose="020B0604020202020204" charset="0"/>
                </a:rPr>
                <a:t>Data-Driven Insights: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ntonio Ultra-Bold" panose="020B0604020202020204" charset="0"/>
                </a:rPr>
                <a:t> 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ntonio Bold" panose="020B0604020202020204" charset="0"/>
                </a:rPr>
                <a:t>Comprehensive analytics and reporting tools offer actionable insights to improve decision-making for recruiters and candidates.</a:t>
              </a:r>
            </a:p>
            <a:p>
              <a:pPr algn="just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latin typeface="Antonio Ultra-Bold" panose="020B0604020202020204" charset="0"/>
                </a:rPr>
                <a:t>Enhanced User Experience: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ntonio Ultra-Bold" panose="020B0604020202020204" charset="0"/>
                </a:rPr>
                <a:t> 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ntonio Bold" panose="020B0604020202020204" charset="0"/>
                </a:rPr>
                <a:t>User-friendly interfaces and intelligent workflows ensure a seamless experience for all stakeholders.</a:t>
              </a:r>
            </a:p>
            <a:p>
              <a:pPr algn="just"/>
              <a:endParaRPr lang="en-US" sz="2000" b="0" dirty="0">
                <a:solidFill>
                  <a:schemeClr val="tx2">
                    <a:lumMod val="75000"/>
                  </a:schemeClr>
                </a:solidFill>
                <a:latin typeface="Antonio Bold" panose="020B0604020202020204" charset="0"/>
              </a:endParaRPr>
            </a:p>
            <a:p>
              <a:pPr algn="just"/>
              <a:endParaRPr lang="en-US" sz="2000" b="0" dirty="0">
                <a:solidFill>
                  <a:schemeClr val="tx2">
                    <a:lumMod val="75000"/>
                  </a:schemeClr>
                </a:solidFill>
                <a:latin typeface="Antonio Bol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6685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449938-1B61-FB23-CC2C-0B419F75E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1724C9AD-4CA7-6857-DF5A-2BC0DF0F066F}"/>
              </a:ext>
            </a:extLst>
          </p:cNvPr>
          <p:cNvSpPr/>
          <p:nvPr/>
        </p:nvSpPr>
        <p:spPr>
          <a:xfrm>
            <a:off x="9749579" y="2070727"/>
            <a:ext cx="10366745" cy="9861366"/>
          </a:xfrm>
          <a:custGeom>
            <a:avLst/>
            <a:gdLst/>
            <a:ahLst/>
            <a:cxnLst/>
            <a:rect l="l" t="t" r="r" b="b"/>
            <a:pathLst>
              <a:path w="10366745" h="9861366">
                <a:moveTo>
                  <a:pt x="0" y="0"/>
                </a:moveTo>
                <a:lnTo>
                  <a:pt x="10366745" y="0"/>
                </a:lnTo>
                <a:lnTo>
                  <a:pt x="10366745" y="9861366"/>
                </a:lnTo>
                <a:lnTo>
                  <a:pt x="0" y="9861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4850CCFE-A034-D5A7-D31C-74B2E0178F44}"/>
              </a:ext>
            </a:extLst>
          </p:cNvPr>
          <p:cNvSpPr/>
          <p:nvPr/>
        </p:nvSpPr>
        <p:spPr>
          <a:xfrm rot="-5416834">
            <a:off x="246459" y="845830"/>
            <a:ext cx="1737360" cy="0"/>
          </a:xfrm>
          <a:prstGeom prst="line">
            <a:avLst/>
          </a:prstGeom>
          <a:ln w="142875" cap="flat">
            <a:solidFill>
              <a:srgbClr val="FFD1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130321D-7ADC-340D-AA5C-3FF064395240}"/>
              </a:ext>
            </a:extLst>
          </p:cNvPr>
          <p:cNvGrpSpPr/>
          <p:nvPr/>
        </p:nvGrpSpPr>
        <p:grpSpPr>
          <a:xfrm>
            <a:off x="16687800" y="9573608"/>
            <a:ext cx="1276115" cy="330649"/>
            <a:chOff x="16316213" y="698051"/>
            <a:chExt cx="1276115" cy="330649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D25D2847-6509-776B-C347-117562B6BCF5}"/>
                </a:ext>
              </a:extLst>
            </p:cNvPr>
            <p:cNvGrpSpPr/>
            <p:nvPr/>
          </p:nvGrpSpPr>
          <p:grpSpPr>
            <a:xfrm>
              <a:off x="16788155" y="698051"/>
              <a:ext cx="330649" cy="330649"/>
              <a:chOff x="0" y="0"/>
              <a:chExt cx="6350000" cy="63500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86E2288D-11B5-228C-25CA-51C2E80088A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11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E043E7C5-3574-4B02-A1E2-24C20E62F7AB}"/>
                </a:ext>
              </a:extLst>
            </p:cNvPr>
            <p:cNvGrpSpPr/>
            <p:nvPr/>
          </p:nvGrpSpPr>
          <p:grpSpPr>
            <a:xfrm>
              <a:off x="17261679" y="698051"/>
              <a:ext cx="330649" cy="330649"/>
              <a:chOff x="0" y="0"/>
              <a:chExt cx="6350000" cy="635000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112BDFD7-8102-D51D-835D-269231FEEC5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E7F33ACC-5678-FCF1-55CD-988B68436845}"/>
                </a:ext>
              </a:extLst>
            </p:cNvPr>
            <p:cNvGrpSpPr/>
            <p:nvPr/>
          </p:nvGrpSpPr>
          <p:grpSpPr>
            <a:xfrm>
              <a:off x="16316213" y="698051"/>
              <a:ext cx="330649" cy="330649"/>
              <a:chOff x="0" y="0"/>
              <a:chExt cx="6350000" cy="635000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AC7B40C7-FAA5-9AC7-0ED7-250FAC28C7C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9B546FFD-5E25-9461-4B21-E9BAC7121FFA}"/>
              </a:ext>
            </a:extLst>
          </p:cNvPr>
          <p:cNvSpPr txBox="1"/>
          <p:nvPr/>
        </p:nvSpPr>
        <p:spPr>
          <a:xfrm>
            <a:off x="1296135" y="629969"/>
            <a:ext cx="8453444" cy="797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6719"/>
              </a:lnSpc>
              <a:defRPr sz="4800" b="1">
                <a:solidFill>
                  <a:srgbClr val="001847"/>
                </a:solidFill>
                <a:latin typeface="Antonio Ultra-Bold"/>
                <a:ea typeface="Antonio Ultra-Bold"/>
                <a:cs typeface="Antonio Ultra-Bold"/>
              </a:defRPr>
            </a:lvl1pPr>
          </a:lstStyle>
          <a:p>
            <a:r>
              <a:rPr lang="en-US" dirty="0"/>
              <a:t>The Solution Proposed by your Team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33ECEE-3350-7310-2D87-0C4F958DCA24}"/>
              </a:ext>
            </a:extLst>
          </p:cNvPr>
          <p:cNvGrpSpPr/>
          <p:nvPr/>
        </p:nvGrpSpPr>
        <p:grpSpPr>
          <a:xfrm>
            <a:off x="702817" y="1500615"/>
            <a:ext cx="17060291" cy="8866403"/>
            <a:chOff x="588529" y="1294510"/>
            <a:chExt cx="4263506" cy="611532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F7DD122-7685-FA0E-7DC4-0F66CD3F26C0}"/>
                </a:ext>
              </a:extLst>
            </p:cNvPr>
            <p:cNvSpPr txBox="1"/>
            <p:nvPr/>
          </p:nvSpPr>
          <p:spPr>
            <a:xfrm>
              <a:off x="588531" y="1294510"/>
              <a:ext cx="4263504" cy="463267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txBody>
            <a:bodyPr wrap="square" lIns="91440" tIns="91440" rIns="91440" bIns="91440" rtlCol="0">
              <a:noAutofit/>
            </a:bodyPr>
            <a:lstStyle>
              <a:defPPr>
                <a:defRPr lang="en-US"/>
              </a:defPPr>
              <a:lvl1pPr>
                <a:defRPr sz="1600" b="1">
                  <a:solidFill>
                    <a:srgbClr val="00B0F0"/>
                  </a:solidFill>
                </a:defRPr>
              </a:lvl1pPr>
            </a:lstStyle>
            <a:p>
              <a:endParaRPr lang="en-US" sz="3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F215C4B-5E7E-1105-ABB0-C5DBAAFD77EA}"/>
                </a:ext>
              </a:extLst>
            </p:cNvPr>
            <p:cNvSpPr txBox="1"/>
            <p:nvPr/>
          </p:nvSpPr>
          <p:spPr>
            <a:xfrm>
              <a:off x="588529" y="1395521"/>
              <a:ext cx="4263504" cy="6014315"/>
            </a:xfrm>
            <a:prstGeom prst="rect">
              <a:avLst/>
            </a:prstGeom>
            <a:noFill/>
          </p:spPr>
          <p:txBody>
            <a:bodyPr wrap="square" lIns="0" tIns="0" rIns="0" bIns="0" numCol="1" rtlCol="0">
              <a:spAutoFit/>
            </a:bodyPr>
            <a:lstStyle>
              <a:defPPr>
                <a:defRPr lang="en-US"/>
              </a:defPPr>
              <a:lvl1pPr>
                <a:defRPr sz="1600" b="1">
                  <a:latin typeface="TT Norms" panose="02000503030000020003" pitchFamily="50" charset="0"/>
                  <a:cs typeface="MV Boli" panose="02000500030200090000" pitchFamily="2" charset="0"/>
                </a:defRPr>
              </a:lvl1pPr>
            </a:lstStyle>
            <a:p>
              <a:pPr algn="just">
                <a:lnSpc>
                  <a:spcPct val="15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latin typeface="Antonio Ultra-Bold" panose="020B0604020202020204" charset="0"/>
                </a:rPr>
                <a:t>Key Features of the Smart Recruitment Platform</a:t>
              </a:r>
            </a:p>
            <a:p>
              <a:pPr algn="just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latin typeface="Antonio Ultra-Bold" panose="020B0604020202020204" charset="0"/>
                </a:rPr>
                <a:t>Automated Resume Building: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ntonio Ultra-Bold" panose="020B0604020202020204" charset="0"/>
                </a:rPr>
                <a:t> 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ntonio Bold" panose="020B0604020202020204" charset="0"/>
                </a:rPr>
                <a:t>AI-driven tools auto-complete and optimize resumes, ensuring professional quality and alignment with job requirements.</a:t>
              </a:r>
            </a:p>
            <a:p>
              <a:pPr algn="just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latin typeface="Antonio Ultra-Bold" panose="020B0604020202020204" charset="0"/>
                </a:rPr>
                <a:t>Seamless Job Creation</a:t>
              </a: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latin typeface="Antonio Bold" panose="020B0604020202020204" charset="0"/>
                </a:rPr>
                <a:t>: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ntonio Bold" panose="020B0604020202020204" charset="0"/>
                </a:rPr>
                <a:t> AI simplifies the process of crafting well-structured and targeted job descriptions, tailored to attract the right candidates.</a:t>
              </a:r>
            </a:p>
            <a:p>
              <a:pPr algn="just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latin typeface="Antonio Ultra-Bold" panose="020B0604020202020204" charset="0"/>
                </a:rPr>
                <a:t>ML-Based Recommendations: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ntonio Ultra-Bold" panose="020B0604020202020204" charset="0"/>
                </a:rPr>
                <a:t> 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ntonio Bold" panose="020B0604020202020204" charset="0"/>
                </a:rPr>
                <a:t>Machine learning algorithms provide personalized job recommendations for candidates and relevant candidate matches for employers.</a:t>
              </a:r>
            </a:p>
            <a:p>
              <a:pPr algn="just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latin typeface="Antonio Ultra-Bold" panose="020B0604020202020204" charset="0"/>
                </a:rPr>
                <a:t>AI-Powered Assessments: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ntonio Ultra-Bold" panose="020B0604020202020204" charset="0"/>
                </a:rPr>
                <a:t> 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ntonio Bold" panose="020B0604020202020204" charset="0"/>
                </a:rPr>
                <a:t>Intelligent testing frameworks conduct skill-based evaluations with minimal human intervention, ensuring fairness and precision.</a:t>
              </a:r>
            </a:p>
            <a:p>
              <a:pPr algn="just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latin typeface="Antonio Ultra-Bold" panose="020B0604020202020204" charset="0"/>
                </a:rPr>
                <a:t>Virtual Interviews: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ntonio Ultra-Bold" panose="020B0604020202020204" charset="0"/>
                </a:rPr>
                <a:t> 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ntonio Bold" panose="020B0604020202020204" charset="0"/>
                </a:rPr>
                <a:t>AI-driven interviews assess candidates on communication, technical, and behavioral aspects, providing detailed analysis and insights.</a:t>
              </a:r>
            </a:p>
            <a:p>
              <a:pPr algn="just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latin typeface="Antonio Ultra-Bold" panose="020B0604020202020204" charset="0"/>
                </a:rPr>
                <a:t>Time Optimization: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ntonio Ultra-Bold" panose="020B0604020202020204" charset="0"/>
                </a:rPr>
                <a:t> 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ntonio Bold" panose="020B0604020202020204" charset="0"/>
                </a:rPr>
                <a:t>Automation reduces the time spent on redundant tasks, speeding up hiring cycles significantly.</a:t>
              </a:r>
            </a:p>
            <a:p>
              <a:pPr algn="just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latin typeface="Antonio Ultra-Bold" panose="020B0604020202020204" charset="0"/>
                </a:rPr>
                <a:t>Data-Driven Insights: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ntonio Ultra-Bold" panose="020B0604020202020204" charset="0"/>
                </a:rPr>
                <a:t> 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ntonio Bold" panose="020B0604020202020204" charset="0"/>
                </a:rPr>
                <a:t>Comprehensive analytics and reporting tools offer actionable insights to improve decision-making for recruiters and candidates.</a:t>
              </a:r>
            </a:p>
            <a:p>
              <a:pPr algn="just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latin typeface="Antonio Ultra-Bold" panose="020B0604020202020204" charset="0"/>
                </a:rPr>
                <a:t>Enhanced User Experience: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ntonio Ultra-Bold" panose="020B0604020202020204" charset="0"/>
                </a:rPr>
                <a:t> 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ntonio Bold" panose="020B0604020202020204" charset="0"/>
                </a:rPr>
                <a:t>User-friendly interfaces and intelligent workflows ensure a seamless experience for all stakeholders.</a:t>
              </a:r>
            </a:p>
            <a:p>
              <a:pPr algn="just">
                <a:lnSpc>
                  <a:spcPct val="150000"/>
                </a:lnSpc>
              </a:pPr>
              <a:endParaRPr lang="en-US" sz="2000" b="0" dirty="0">
                <a:solidFill>
                  <a:schemeClr val="tx2">
                    <a:lumMod val="75000"/>
                  </a:schemeClr>
                </a:solidFill>
                <a:latin typeface="Antonio Bol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8787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838080-24C0-86D3-2539-55191FAF0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A8938540-B5D8-032E-B271-78CBB7F46C35}"/>
              </a:ext>
            </a:extLst>
          </p:cNvPr>
          <p:cNvSpPr/>
          <p:nvPr/>
        </p:nvSpPr>
        <p:spPr>
          <a:xfrm>
            <a:off x="9333730" y="876300"/>
            <a:ext cx="8630186" cy="8229600"/>
          </a:xfrm>
          <a:custGeom>
            <a:avLst/>
            <a:gdLst/>
            <a:ahLst/>
            <a:cxnLst/>
            <a:rect l="l" t="t" r="r" b="b"/>
            <a:pathLst>
              <a:path w="10366745" h="9861366">
                <a:moveTo>
                  <a:pt x="0" y="0"/>
                </a:moveTo>
                <a:lnTo>
                  <a:pt x="10366745" y="0"/>
                </a:lnTo>
                <a:lnTo>
                  <a:pt x="10366745" y="9861366"/>
                </a:lnTo>
                <a:lnTo>
                  <a:pt x="0" y="9861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just"/>
            <a:r>
              <a:rPr lang="en-US" sz="2400" b="1" dirty="0">
                <a:latin typeface="Antonio Ultra-Bold" panose="020B0604020202020204" charset="0"/>
              </a:rPr>
              <a:t>DevOps &amp; Deployment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ntonio Ultra-Bold" panose="020B0604020202020204" charset="0"/>
              </a:rPr>
              <a:t>Docker</a:t>
            </a:r>
            <a:r>
              <a:rPr lang="en-US" sz="2400" dirty="0">
                <a:latin typeface="Antonio Bold" panose="020B0604020202020204" charset="0"/>
              </a:rPr>
              <a:t>: For containerization and orchestration of microservices to ensure scalability.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ntonio Ultra-Bold" panose="020B0604020202020204" charset="0"/>
              </a:rPr>
              <a:t>AWS / Azure / Google Cloud</a:t>
            </a:r>
            <a:r>
              <a:rPr lang="en-US" sz="2400" dirty="0">
                <a:latin typeface="Antonio Ultra-Bold" panose="020B0604020202020204" charset="0"/>
              </a:rPr>
              <a:t>: </a:t>
            </a:r>
            <a:r>
              <a:rPr lang="en-US" sz="2400" dirty="0">
                <a:latin typeface="Antonio Bold" panose="020B0604020202020204" charset="0"/>
              </a:rPr>
              <a:t>For hosting, scaling, and managing infrastructure.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ntonio Ultra-Bold" panose="020B0604020202020204" charset="0"/>
              </a:rPr>
              <a:t>GitHub Actions</a:t>
            </a:r>
            <a:r>
              <a:rPr lang="en-US" sz="2400" dirty="0">
                <a:latin typeface="Antonio Ultra-Bold" panose="020B0604020202020204" charset="0"/>
              </a:rPr>
              <a:t>: </a:t>
            </a:r>
            <a:r>
              <a:rPr lang="en-US" sz="2400" dirty="0">
                <a:latin typeface="Antonio Bold" panose="020B0604020202020204" charset="0"/>
              </a:rPr>
              <a:t>For continuous integration and deployment (CI/CD).</a:t>
            </a:r>
          </a:p>
          <a:p>
            <a:pPr algn="just"/>
            <a:endParaRPr lang="en-US" sz="2400" b="1" dirty="0">
              <a:latin typeface="Antonio Ultra-Bold" panose="020B0604020202020204" charset="0"/>
            </a:endParaRPr>
          </a:p>
          <a:p>
            <a:pPr algn="just"/>
            <a:r>
              <a:rPr lang="en-US" sz="2400" b="1" dirty="0">
                <a:latin typeface="Antonio Ultra-Bold" panose="020B0604020202020204" charset="0"/>
              </a:rPr>
              <a:t>Recommendations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ntonio Ultra-Bold" panose="020B0604020202020204" charset="0"/>
              </a:rPr>
              <a:t>Recommendation Engines</a:t>
            </a:r>
            <a:r>
              <a:rPr lang="en-US" sz="2400" dirty="0">
                <a:latin typeface="Antonio Ultra-Bold" panose="020B0604020202020204" charset="0"/>
              </a:rPr>
              <a:t>: </a:t>
            </a:r>
            <a:r>
              <a:rPr lang="en-US" sz="2400" dirty="0">
                <a:latin typeface="Antonio Bold" panose="020B0604020202020204" charset="0"/>
              </a:rPr>
              <a:t>Using collaborative filtering and content-based filtering to personalize user experiences.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>
              <a:latin typeface="Antonio Bold" panose="020B0604020202020204" charset="0"/>
            </a:endParaRPr>
          </a:p>
          <a:p>
            <a:pPr algn="just"/>
            <a:r>
              <a:rPr lang="en-US" sz="2400" b="1" dirty="0">
                <a:latin typeface="Antonio Ultra-Bold" panose="020B0604020202020204" charset="0"/>
              </a:rPr>
              <a:t>Security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ntonio Ultra-Bold" panose="020B0604020202020204" charset="0"/>
              </a:rPr>
              <a:t>OAuth 2.0</a:t>
            </a:r>
            <a:r>
              <a:rPr lang="en-US" sz="2400" dirty="0">
                <a:latin typeface="Antonio Ultra-Bold" panose="020B0604020202020204" charset="0"/>
              </a:rPr>
              <a:t>: </a:t>
            </a:r>
            <a:r>
              <a:rPr lang="en-US" sz="2400" dirty="0">
                <a:latin typeface="Antonio Bold" panose="020B0604020202020204" charset="0"/>
              </a:rPr>
              <a:t>To enable secure authentication and authorization mechanisms.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>
              <a:latin typeface="Antonio Bold" panose="020B0604020202020204" charset="0"/>
            </a:endParaRPr>
          </a:p>
          <a:p>
            <a:pPr algn="just"/>
            <a:r>
              <a:rPr lang="en-US" sz="2400" b="1" dirty="0">
                <a:latin typeface="Antonio Ultra-Bold" panose="020B0604020202020204" charset="0"/>
              </a:rPr>
              <a:t>Analytics and Reporting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ntonio Ultra-Bold" panose="020B0604020202020204" charset="0"/>
              </a:rPr>
              <a:t>Matplotlib, Seaborn, or </a:t>
            </a:r>
            <a:r>
              <a:rPr lang="en-US" sz="2400" b="1" dirty="0" err="1">
                <a:latin typeface="Antonio Ultra-Bold" panose="020B0604020202020204" charset="0"/>
              </a:rPr>
              <a:t>Plotly</a:t>
            </a:r>
            <a:r>
              <a:rPr lang="en-US" sz="2400" dirty="0">
                <a:latin typeface="Antonio Ultra-Bold" panose="020B0604020202020204" charset="0"/>
              </a:rPr>
              <a:t>: </a:t>
            </a:r>
            <a:r>
              <a:rPr lang="en-US" sz="2400" dirty="0">
                <a:latin typeface="Antonio Bold" panose="020B0604020202020204" charset="0"/>
              </a:rPr>
              <a:t>For creating insightful visualizations and reports on hiring trends and user data.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>
              <a:latin typeface="Antonio Bold" panose="020B0604020202020204" charset="0"/>
            </a:endParaRPr>
          </a:p>
          <a:p>
            <a:pPr algn="just"/>
            <a:r>
              <a:rPr lang="en-US" sz="2400" b="1" dirty="0">
                <a:latin typeface="Antonio Ultra-Bold" panose="020B0604020202020204" charset="0"/>
              </a:rPr>
              <a:t>Real-Time Communication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ntonio Ultra-Bold" panose="020B0604020202020204" charset="0"/>
              </a:rPr>
              <a:t>OpenAI API</a:t>
            </a:r>
            <a:r>
              <a:rPr lang="en-US" sz="2400" dirty="0">
                <a:latin typeface="Antonio Ultra-Bold" panose="020B0604020202020204" charset="0"/>
              </a:rPr>
              <a:t>: </a:t>
            </a:r>
            <a:r>
              <a:rPr lang="en-US" sz="2400" dirty="0">
                <a:latin typeface="Antonio Bold" panose="020B0604020202020204" charset="0"/>
              </a:rPr>
              <a:t>For advanced text-to-speech and speech-to-text models, enhancing real-time communication.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>
              <a:latin typeface="Antonio Bold" panose="020B0604020202020204" charset="0"/>
            </a:endParaRPr>
          </a:p>
          <a:p>
            <a:pPr algn="just"/>
            <a:r>
              <a:rPr lang="en-US" sz="2400" b="1" dirty="0">
                <a:latin typeface="Antonio Ultra-Bold" panose="020B0604020202020204" charset="0"/>
              </a:rPr>
              <a:t>Version Control &amp; Collaboration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ntonio Ultra-Bold" panose="020B0604020202020204" charset="0"/>
              </a:rPr>
              <a:t>GitHub</a:t>
            </a:r>
            <a:r>
              <a:rPr lang="en-US" sz="2400" dirty="0">
                <a:latin typeface="Antonio Bold" panose="020B0604020202020204" charset="0"/>
              </a:rPr>
              <a:t>: For efficient version control and team collaboration.</a:t>
            </a:r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F4A2B129-A444-5469-9CA3-FE0D8CFC5F03}"/>
              </a:ext>
            </a:extLst>
          </p:cNvPr>
          <p:cNvSpPr/>
          <p:nvPr/>
        </p:nvSpPr>
        <p:spPr>
          <a:xfrm rot="-5416834">
            <a:off x="246459" y="845830"/>
            <a:ext cx="1737360" cy="0"/>
          </a:xfrm>
          <a:prstGeom prst="line">
            <a:avLst/>
          </a:prstGeom>
          <a:ln w="142875" cap="flat">
            <a:solidFill>
              <a:srgbClr val="FFD1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9CBB3E-80C5-7E1F-E0BB-4A688AC00025}"/>
              </a:ext>
            </a:extLst>
          </p:cNvPr>
          <p:cNvGrpSpPr/>
          <p:nvPr/>
        </p:nvGrpSpPr>
        <p:grpSpPr>
          <a:xfrm>
            <a:off x="16687800" y="9563100"/>
            <a:ext cx="1276115" cy="330649"/>
            <a:chOff x="16316213" y="698051"/>
            <a:chExt cx="1276115" cy="330649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1C228F77-DF8F-E83C-E947-538D2E9EEB43}"/>
                </a:ext>
              </a:extLst>
            </p:cNvPr>
            <p:cNvGrpSpPr/>
            <p:nvPr/>
          </p:nvGrpSpPr>
          <p:grpSpPr>
            <a:xfrm>
              <a:off x="16788155" y="698051"/>
              <a:ext cx="330649" cy="330649"/>
              <a:chOff x="0" y="0"/>
              <a:chExt cx="6350000" cy="63500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FB904A6E-79EA-2C18-98CF-5C0AEF56754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11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627742DD-F2E0-BE1E-9A6C-DE652B3138DC}"/>
                </a:ext>
              </a:extLst>
            </p:cNvPr>
            <p:cNvGrpSpPr/>
            <p:nvPr/>
          </p:nvGrpSpPr>
          <p:grpSpPr>
            <a:xfrm>
              <a:off x="17261679" y="698051"/>
              <a:ext cx="330649" cy="330649"/>
              <a:chOff x="0" y="0"/>
              <a:chExt cx="6350000" cy="635000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F336D3D2-026A-BF41-7C85-3658AF20743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12F0011D-3AFC-FE66-E88F-4B87A2651522}"/>
                </a:ext>
              </a:extLst>
            </p:cNvPr>
            <p:cNvGrpSpPr/>
            <p:nvPr/>
          </p:nvGrpSpPr>
          <p:grpSpPr>
            <a:xfrm>
              <a:off x="16316213" y="698051"/>
              <a:ext cx="330649" cy="330649"/>
              <a:chOff x="0" y="0"/>
              <a:chExt cx="6350000" cy="635000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EC78D499-4754-678C-C128-41B7D44A5AB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9C78724F-8C2D-1FBE-B428-B1A40629F3FF}"/>
              </a:ext>
            </a:extLst>
          </p:cNvPr>
          <p:cNvSpPr txBox="1"/>
          <p:nvPr/>
        </p:nvSpPr>
        <p:spPr>
          <a:xfrm>
            <a:off x="-762000" y="419100"/>
            <a:ext cx="8453444" cy="797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6719"/>
              </a:lnSpc>
              <a:defRPr sz="4800" b="1">
                <a:solidFill>
                  <a:srgbClr val="001847"/>
                </a:solidFill>
                <a:latin typeface="Antonio Ultra-Bold"/>
                <a:ea typeface="Antonio Ultra-Bold"/>
                <a:cs typeface="Antonio Ultra-Bold"/>
              </a:defRPr>
            </a:lvl1pPr>
          </a:lstStyle>
          <a:p>
            <a:r>
              <a:rPr lang="en-US" dirty="0"/>
              <a:t>Technologies Used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56F90-3D3C-820F-4D22-A31CD3EAF0FF}"/>
              </a:ext>
            </a:extLst>
          </p:cNvPr>
          <p:cNvSpPr txBox="1"/>
          <p:nvPr/>
        </p:nvSpPr>
        <p:spPr>
          <a:xfrm>
            <a:off x="590014" y="1140202"/>
            <a:ext cx="8630186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Antonio Ultra-Bold" panose="020B0604020202020204" charset="0"/>
              </a:rPr>
              <a:t>Frontend Development</a:t>
            </a:r>
          </a:p>
          <a:p>
            <a:pPr algn="just"/>
            <a:endParaRPr lang="en-US" sz="2400" b="1" dirty="0">
              <a:latin typeface="Antonio Ultra-Bold" panose="020B060402020202020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ntonio Ultra-Bold" panose="020B0604020202020204" charset="0"/>
              </a:rPr>
              <a:t>React.js</a:t>
            </a:r>
            <a:r>
              <a:rPr lang="en-US" sz="2400" dirty="0">
                <a:latin typeface="Antonio Ultra-Bold" panose="020B0604020202020204" charset="0"/>
              </a:rPr>
              <a:t>: </a:t>
            </a:r>
            <a:r>
              <a:rPr lang="en-US" sz="2400" dirty="0">
                <a:latin typeface="Antonio Bold" panose="020B0604020202020204" charset="0"/>
              </a:rPr>
              <a:t>To create a responsive, dynamic, and user-friendly interface.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ntonio Ultra-Bold" panose="020B0604020202020204" charset="0"/>
              </a:rPr>
              <a:t>HTML5, CSS3, Bootstrap</a:t>
            </a:r>
            <a:r>
              <a:rPr lang="en-US" sz="2400" dirty="0">
                <a:latin typeface="Antonio Ultra-Bold" panose="020B0604020202020204" charset="0"/>
              </a:rPr>
              <a:t>: </a:t>
            </a:r>
            <a:r>
              <a:rPr lang="en-US" sz="2400" dirty="0">
                <a:latin typeface="Antonio Bold" panose="020B0604020202020204" charset="0"/>
              </a:rPr>
              <a:t>For designing layouts and ensuring mobile-friendly and visually appealing experiences.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ntonio Ultra-Bold" panose="020B0604020202020204" charset="0"/>
              </a:rPr>
              <a:t>Redux / Context API</a:t>
            </a:r>
            <a:r>
              <a:rPr lang="en-US" sz="2400" dirty="0">
                <a:latin typeface="Antonio Ultra-Bold" panose="020B0604020202020204" charset="0"/>
              </a:rPr>
              <a:t>: </a:t>
            </a:r>
            <a:r>
              <a:rPr lang="en-US" sz="2400" dirty="0">
                <a:latin typeface="Antonio Bold" panose="020B0604020202020204" charset="0"/>
              </a:rPr>
              <a:t>For efficient state management in the frontend.</a:t>
            </a:r>
          </a:p>
          <a:p>
            <a:pPr algn="just"/>
            <a:endParaRPr lang="en-US" sz="2400" dirty="0">
              <a:latin typeface="Antonio Bold" panose="020B0604020202020204" charset="0"/>
            </a:endParaRPr>
          </a:p>
          <a:p>
            <a:pPr algn="just"/>
            <a:r>
              <a:rPr lang="en-US" sz="2400" b="1" dirty="0">
                <a:latin typeface="Antonio Ultra-Bold" panose="020B0604020202020204" charset="0"/>
              </a:rPr>
              <a:t>Backend Development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ntonio Ultra-Bold" panose="020B0604020202020204" charset="0"/>
              </a:rPr>
              <a:t>Flask</a:t>
            </a:r>
            <a:r>
              <a:rPr lang="en-US" sz="2400" dirty="0">
                <a:latin typeface="Antonio Ultra-Bold" panose="020B0604020202020204" charset="0"/>
              </a:rPr>
              <a:t>: </a:t>
            </a:r>
            <a:r>
              <a:rPr lang="en-US" sz="2400" dirty="0">
                <a:latin typeface="Antonio Bold" panose="020B0604020202020204" charset="0"/>
              </a:rPr>
              <a:t>To develop a scalable and efficient backend API.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ntonio Ultra-Bold" panose="020B0604020202020204" charset="0"/>
              </a:rPr>
              <a:t>REST API</a:t>
            </a:r>
            <a:r>
              <a:rPr lang="en-US" sz="2400" dirty="0">
                <a:latin typeface="Antonio Ultra-Bold" panose="020B0604020202020204" charset="0"/>
              </a:rPr>
              <a:t>: </a:t>
            </a:r>
            <a:r>
              <a:rPr lang="en-US" sz="2400" dirty="0">
                <a:latin typeface="Antonio Bold" panose="020B0604020202020204" charset="0"/>
              </a:rPr>
              <a:t>For seamless communication between the frontend and backend.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ntonio Ultra-Bold" panose="020B0604020202020204" charset="0"/>
              </a:rPr>
              <a:t>Fast API</a:t>
            </a:r>
            <a:r>
              <a:rPr lang="en-US" sz="2400" dirty="0">
                <a:latin typeface="Antonio Ultra-Bold" panose="020B0604020202020204" charset="0"/>
              </a:rPr>
              <a:t>: </a:t>
            </a:r>
            <a:r>
              <a:rPr lang="en-US" sz="2400" dirty="0">
                <a:latin typeface="Antonio Bold" panose="020B0604020202020204" charset="0"/>
              </a:rPr>
              <a:t>A lightweight alternative for Python-based backend development.</a:t>
            </a:r>
          </a:p>
          <a:p>
            <a:pPr algn="just"/>
            <a:endParaRPr lang="en-US" sz="2400" dirty="0">
              <a:latin typeface="Antonio Bold" panose="020B0604020202020204" charset="0"/>
            </a:endParaRPr>
          </a:p>
          <a:p>
            <a:pPr algn="just"/>
            <a:r>
              <a:rPr lang="en-US" sz="2400" b="1" dirty="0">
                <a:latin typeface="Antonio Ultra-Bold" panose="020B0604020202020204" charset="0"/>
              </a:rPr>
              <a:t>Database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ntonio Bold" panose="020B0604020202020204" charset="0"/>
              </a:rPr>
              <a:t>MySQL</a:t>
            </a:r>
            <a:r>
              <a:rPr lang="en-US" sz="2400" dirty="0">
                <a:latin typeface="Antonio Bold" panose="020B0604020202020204" charset="0"/>
              </a:rPr>
              <a:t>: To manage structured data such as user profiles, job postings, applications, and platform analytics.</a:t>
            </a:r>
          </a:p>
          <a:p>
            <a:pPr algn="just"/>
            <a:endParaRPr lang="en-US" sz="2400" dirty="0">
              <a:latin typeface="Antonio Bold" panose="020B0604020202020204" charset="0"/>
            </a:endParaRPr>
          </a:p>
          <a:p>
            <a:pPr algn="just"/>
            <a:r>
              <a:rPr lang="en-US" sz="2400" b="1" dirty="0">
                <a:latin typeface="Antonio Ultra-Bold" panose="020B0604020202020204" charset="0"/>
              </a:rPr>
              <a:t>AI &amp; Machine Learning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ntonio Ultra-Bold" panose="020B0604020202020204" charset="0"/>
              </a:rPr>
              <a:t>Python (Scikit-learn)</a:t>
            </a:r>
            <a:r>
              <a:rPr lang="en-US" sz="2400" dirty="0">
                <a:latin typeface="Antonio Ultra-Bold" panose="020B0604020202020204" charset="0"/>
              </a:rPr>
              <a:t>: </a:t>
            </a:r>
            <a:r>
              <a:rPr lang="en-US" sz="2400" dirty="0">
                <a:latin typeface="Antonio Bold" panose="020B0604020202020204" charset="0"/>
              </a:rPr>
              <a:t>For developing machine learning models like classification and recommendation systems.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ntonio Ultra-Bold" panose="020B0604020202020204" charset="0"/>
              </a:rPr>
              <a:t>OpenAI API / Hugging Face Models</a:t>
            </a:r>
            <a:r>
              <a:rPr lang="en-US" sz="2400" dirty="0">
                <a:latin typeface="Antonio Ultra-Bold" panose="020B0604020202020204" charset="0"/>
              </a:rPr>
              <a:t>: </a:t>
            </a:r>
            <a:r>
              <a:rPr lang="en-US" sz="2400" dirty="0">
                <a:latin typeface="Antonio Bold" panose="020B0604020202020204" charset="0"/>
              </a:rPr>
              <a:t>For AI-driven resume creation, virtual interviews, and language-based tasks.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>
              <a:latin typeface="Antonio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880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3DB00A-24B7-F460-695D-723ED0A3E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A8CA0F53-7711-91A5-4859-A7CC296CE7B0}"/>
              </a:ext>
            </a:extLst>
          </p:cNvPr>
          <p:cNvSpPr/>
          <p:nvPr/>
        </p:nvSpPr>
        <p:spPr>
          <a:xfrm>
            <a:off x="9749579" y="2070727"/>
            <a:ext cx="10366745" cy="9861366"/>
          </a:xfrm>
          <a:custGeom>
            <a:avLst/>
            <a:gdLst/>
            <a:ahLst/>
            <a:cxnLst/>
            <a:rect l="l" t="t" r="r" b="b"/>
            <a:pathLst>
              <a:path w="10366745" h="9861366">
                <a:moveTo>
                  <a:pt x="0" y="0"/>
                </a:moveTo>
                <a:lnTo>
                  <a:pt x="10366745" y="0"/>
                </a:lnTo>
                <a:lnTo>
                  <a:pt x="10366745" y="9861366"/>
                </a:lnTo>
                <a:lnTo>
                  <a:pt x="0" y="9861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A60609B4-6328-4011-9F72-AB9987E9B867}"/>
              </a:ext>
            </a:extLst>
          </p:cNvPr>
          <p:cNvSpPr/>
          <p:nvPr/>
        </p:nvSpPr>
        <p:spPr>
          <a:xfrm rot="-5416834">
            <a:off x="246459" y="845830"/>
            <a:ext cx="1737360" cy="0"/>
          </a:xfrm>
          <a:prstGeom prst="line">
            <a:avLst/>
          </a:prstGeom>
          <a:ln w="142875" cap="flat">
            <a:solidFill>
              <a:srgbClr val="FFD1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FC170-0318-BA62-C227-0C95E7105366}"/>
              </a:ext>
            </a:extLst>
          </p:cNvPr>
          <p:cNvGrpSpPr/>
          <p:nvPr/>
        </p:nvGrpSpPr>
        <p:grpSpPr>
          <a:xfrm>
            <a:off x="16687800" y="9563100"/>
            <a:ext cx="1276115" cy="330649"/>
            <a:chOff x="16316213" y="698051"/>
            <a:chExt cx="1276115" cy="330649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759CA7A-E5FF-0103-4A7D-5175C83F1E81}"/>
                </a:ext>
              </a:extLst>
            </p:cNvPr>
            <p:cNvGrpSpPr/>
            <p:nvPr/>
          </p:nvGrpSpPr>
          <p:grpSpPr>
            <a:xfrm>
              <a:off x="16788155" y="698051"/>
              <a:ext cx="330649" cy="330649"/>
              <a:chOff x="0" y="0"/>
              <a:chExt cx="6350000" cy="63500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5A2DC0FA-17FB-9C51-7A14-82598E1FCC9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11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90596AF4-C886-8E16-0CC3-AB1B86EC6F41}"/>
                </a:ext>
              </a:extLst>
            </p:cNvPr>
            <p:cNvGrpSpPr/>
            <p:nvPr/>
          </p:nvGrpSpPr>
          <p:grpSpPr>
            <a:xfrm>
              <a:off x="17261679" y="698051"/>
              <a:ext cx="330649" cy="330649"/>
              <a:chOff x="0" y="0"/>
              <a:chExt cx="6350000" cy="635000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FD065B04-CEA6-9089-BAE4-89B4792F85A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A560FBEE-7746-E249-1001-A55631CF4BEF}"/>
                </a:ext>
              </a:extLst>
            </p:cNvPr>
            <p:cNvGrpSpPr/>
            <p:nvPr/>
          </p:nvGrpSpPr>
          <p:grpSpPr>
            <a:xfrm>
              <a:off x="16316213" y="698051"/>
              <a:ext cx="330649" cy="330649"/>
              <a:chOff x="0" y="0"/>
              <a:chExt cx="6350000" cy="635000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9A0FB8C9-87CA-5E93-A28F-D831C46C836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72CA87CB-BEB6-F40D-B503-6BD7EC0AD78D}"/>
              </a:ext>
            </a:extLst>
          </p:cNvPr>
          <p:cNvSpPr txBox="1"/>
          <p:nvPr/>
        </p:nvSpPr>
        <p:spPr>
          <a:xfrm>
            <a:off x="1219200" y="447099"/>
            <a:ext cx="5329244" cy="797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6719"/>
              </a:lnSpc>
              <a:defRPr sz="4800" b="1">
                <a:solidFill>
                  <a:srgbClr val="001847"/>
                </a:solidFill>
                <a:latin typeface="Antonio Ultra-Bold"/>
                <a:ea typeface="Antonio Ultra-Bold"/>
                <a:cs typeface="Antonio Ultra-Bold"/>
              </a:defRPr>
            </a:lvl1pPr>
          </a:lstStyle>
          <a:p>
            <a:r>
              <a:rPr lang="en-US" dirty="0"/>
              <a:t>Gen AI Tool Utilization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CB479-6522-057C-88AC-2E6028304C36}"/>
              </a:ext>
            </a:extLst>
          </p:cNvPr>
          <p:cNvSpPr txBox="1"/>
          <p:nvPr/>
        </p:nvSpPr>
        <p:spPr>
          <a:xfrm>
            <a:off x="1219200" y="2045879"/>
            <a:ext cx="11582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Antonio Ultra-Bold" panose="020B0604020202020204" charset="0"/>
              </a:rPr>
              <a:t>OpenAI GPT (ChatGPT)</a:t>
            </a:r>
            <a:r>
              <a:rPr lang="en-US" sz="2400" dirty="0">
                <a:latin typeface="Antonio Ultra-Bold" panose="020B0604020202020204" charset="0"/>
              </a:rPr>
              <a:t>:</a:t>
            </a:r>
          </a:p>
          <a:p>
            <a:pPr marL="457200" indent="-457200" algn="just">
              <a:buFont typeface="+mj-lt"/>
              <a:buAutoNum type="arabicParenR"/>
            </a:pPr>
            <a:endParaRPr lang="en-US" sz="2400" dirty="0">
              <a:latin typeface="Antonio Ultra-Bold" panose="020B0604020202020204" charset="0"/>
            </a:endParaRPr>
          </a:p>
          <a:p>
            <a:pPr marL="457200" indent="-457200" algn="just">
              <a:buFont typeface="+mj-lt"/>
              <a:buAutoNum type="arabicParenR"/>
            </a:pPr>
            <a:r>
              <a:rPr lang="en-US" sz="2400" b="1" dirty="0">
                <a:latin typeface="Antonio Ultra-Bold" panose="020B0604020202020204" charset="0"/>
              </a:rPr>
              <a:t>Use Case</a:t>
            </a:r>
            <a:r>
              <a:rPr lang="en-US" sz="2400" dirty="0">
                <a:latin typeface="Antonio Ultra-Bold" panose="020B0604020202020204" charset="0"/>
              </a:rPr>
              <a:t>: </a:t>
            </a:r>
            <a:r>
              <a:rPr lang="en-US" sz="2400" dirty="0">
                <a:latin typeface="Antonio Bold" panose="020B0604020202020204" charset="0"/>
              </a:rPr>
              <a:t>AI-powered resume generation, job description creation, candidate query handling, and virtual interviews.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en-US" sz="2400" b="1" dirty="0">
                <a:latin typeface="Antonio Ultra-Bold" panose="020B0604020202020204" charset="0"/>
              </a:rPr>
              <a:t>Impact</a:t>
            </a:r>
            <a:r>
              <a:rPr lang="en-US" sz="2400" dirty="0">
                <a:latin typeface="Antonio Ultra-Bold" panose="020B0604020202020204" charset="0"/>
              </a:rPr>
              <a:t>: </a:t>
            </a:r>
            <a:r>
              <a:rPr lang="en-US" sz="2400" dirty="0">
                <a:latin typeface="Antonio Bold" panose="020B0604020202020204" charset="0"/>
              </a:rPr>
              <a:t>Enhances candidate experience by providing personalized guidance, automating content creation, and facilitating real-time interactions.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AEA981-F0B3-7B9A-F875-D21F0915B13C}"/>
              </a:ext>
            </a:extLst>
          </p:cNvPr>
          <p:cNvSpPr txBox="1"/>
          <p:nvPr/>
        </p:nvSpPr>
        <p:spPr>
          <a:xfrm>
            <a:off x="1219200" y="4533900"/>
            <a:ext cx="11582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Antonio Ultra-Bold" panose="020B0604020202020204" charset="0"/>
              </a:rPr>
              <a:t>Text-to-Speech / Speech-to-Text Tools (Google Cloud Speech-to-Text)</a:t>
            </a:r>
            <a:r>
              <a:rPr lang="en-US" sz="2400" dirty="0">
                <a:latin typeface="Antonio Ultra-Bold" panose="020B0604020202020204" charset="0"/>
              </a:rPr>
              <a:t>:</a:t>
            </a:r>
          </a:p>
          <a:p>
            <a:pPr marL="457200" indent="-457200" algn="just">
              <a:buFont typeface="+mj-lt"/>
              <a:buAutoNum type="arabicParenR"/>
            </a:pPr>
            <a:endParaRPr lang="en-US" sz="2400" dirty="0">
              <a:latin typeface="Antonio Ultra-Bold" panose="020B0604020202020204" charset="0"/>
            </a:endParaRPr>
          </a:p>
          <a:p>
            <a:pPr marL="457200" indent="-457200" algn="just">
              <a:buFont typeface="+mj-lt"/>
              <a:buAutoNum type="arabicParenR"/>
            </a:pPr>
            <a:r>
              <a:rPr lang="en-US" sz="2400" b="1" dirty="0">
                <a:latin typeface="Antonio Ultra-Bold" panose="020B0604020202020204" charset="0"/>
              </a:rPr>
              <a:t>Use Case</a:t>
            </a:r>
            <a:r>
              <a:rPr lang="en-US" sz="2400" dirty="0">
                <a:latin typeface="Antonio Bold" panose="020B0604020202020204" charset="0"/>
              </a:rPr>
              <a:t>: Converting voice interviews into text for analysis and improving accessibility for candidates.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en-US" sz="2400" b="1" dirty="0">
                <a:latin typeface="Antonio Ultra-Bold" panose="020B0604020202020204" charset="0"/>
              </a:rPr>
              <a:t>Impact</a:t>
            </a:r>
            <a:r>
              <a:rPr lang="en-US" sz="2400" dirty="0">
                <a:latin typeface="Antonio Ultra-Bold" panose="020B0604020202020204" charset="0"/>
              </a:rPr>
              <a:t>: </a:t>
            </a:r>
            <a:r>
              <a:rPr lang="en-US" sz="2400" dirty="0">
                <a:latin typeface="Antonio Bold" panose="020B0604020202020204" charset="0"/>
              </a:rPr>
              <a:t>Enhances the inclusivity of the platform and aids in storing and processing interview data for AI analysis.</a:t>
            </a:r>
          </a:p>
        </p:txBody>
      </p:sp>
    </p:spTree>
    <p:extLst>
      <p:ext uri="{BB962C8B-B14F-4D97-AF65-F5344CB8AC3E}">
        <p14:creationId xmlns:p14="http://schemas.microsoft.com/office/powerpoint/2010/main" val="695796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E63DBA-35EB-C76E-3A8B-C37EA4914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9752DDF0-39A5-E107-6742-7846A7D392BB}"/>
              </a:ext>
            </a:extLst>
          </p:cNvPr>
          <p:cNvSpPr/>
          <p:nvPr/>
        </p:nvSpPr>
        <p:spPr>
          <a:xfrm>
            <a:off x="9749579" y="2070727"/>
            <a:ext cx="10366745" cy="9861366"/>
          </a:xfrm>
          <a:custGeom>
            <a:avLst/>
            <a:gdLst/>
            <a:ahLst/>
            <a:cxnLst/>
            <a:rect l="l" t="t" r="r" b="b"/>
            <a:pathLst>
              <a:path w="10366745" h="9861366">
                <a:moveTo>
                  <a:pt x="0" y="0"/>
                </a:moveTo>
                <a:lnTo>
                  <a:pt x="10366745" y="0"/>
                </a:lnTo>
                <a:lnTo>
                  <a:pt x="10366745" y="9861366"/>
                </a:lnTo>
                <a:lnTo>
                  <a:pt x="0" y="9861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674D4CED-F154-FC72-EFD1-13C66F569D55}"/>
              </a:ext>
            </a:extLst>
          </p:cNvPr>
          <p:cNvSpPr/>
          <p:nvPr/>
        </p:nvSpPr>
        <p:spPr>
          <a:xfrm rot="-5416834">
            <a:off x="246459" y="845830"/>
            <a:ext cx="1737360" cy="0"/>
          </a:xfrm>
          <a:prstGeom prst="line">
            <a:avLst/>
          </a:prstGeom>
          <a:ln w="142875" cap="flat">
            <a:solidFill>
              <a:srgbClr val="FFD1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3C2719-C018-0344-6F79-E418809E71B5}"/>
              </a:ext>
            </a:extLst>
          </p:cNvPr>
          <p:cNvGrpSpPr/>
          <p:nvPr/>
        </p:nvGrpSpPr>
        <p:grpSpPr>
          <a:xfrm>
            <a:off x="16687800" y="9563100"/>
            <a:ext cx="1276115" cy="330649"/>
            <a:chOff x="16316213" y="698051"/>
            <a:chExt cx="1276115" cy="330649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DE8131C6-E3FB-463D-4ADC-6214A2DA3942}"/>
                </a:ext>
              </a:extLst>
            </p:cNvPr>
            <p:cNvGrpSpPr/>
            <p:nvPr/>
          </p:nvGrpSpPr>
          <p:grpSpPr>
            <a:xfrm>
              <a:off x="16788155" y="698051"/>
              <a:ext cx="330649" cy="330649"/>
              <a:chOff x="0" y="0"/>
              <a:chExt cx="6350000" cy="63500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CA3A8172-8B3A-2B4A-7599-612A886958C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11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001BE0B8-CD20-3F2E-8910-B0ECFB2FA8AF}"/>
                </a:ext>
              </a:extLst>
            </p:cNvPr>
            <p:cNvGrpSpPr/>
            <p:nvPr/>
          </p:nvGrpSpPr>
          <p:grpSpPr>
            <a:xfrm>
              <a:off x="17261679" y="698051"/>
              <a:ext cx="330649" cy="330649"/>
              <a:chOff x="0" y="0"/>
              <a:chExt cx="6350000" cy="635000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B6A5AA9-A36D-E912-A10B-8F66D0BF612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6CD45EC1-BCF9-641B-C5F6-4E206CC3AE35}"/>
                </a:ext>
              </a:extLst>
            </p:cNvPr>
            <p:cNvGrpSpPr/>
            <p:nvPr/>
          </p:nvGrpSpPr>
          <p:grpSpPr>
            <a:xfrm>
              <a:off x="16316213" y="698051"/>
              <a:ext cx="330649" cy="330649"/>
              <a:chOff x="0" y="0"/>
              <a:chExt cx="6350000" cy="635000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24F22FA2-17D0-1232-5A0C-7C400A99D57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CC0C2955-20BE-60B1-AFF1-4D5B36845921}"/>
              </a:ext>
            </a:extLst>
          </p:cNvPr>
          <p:cNvSpPr txBox="1"/>
          <p:nvPr/>
        </p:nvSpPr>
        <p:spPr>
          <a:xfrm>
            <a:off x="1219200" y="447099"/>
            <a:ext cx="13707492" cy="797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6719"/>
              </a:lnSpc>
              <a:defRPr sz="4800" b="1">
                <a:solidFill>
                  <a:srgbClr val="001847"/>
                </a:solidFill>
                <a:latin typeface="Antonio Ultra-Bold"/>
                <a:ea typeface="Antonio Ultra-Bold"/>
                <a:cs typeface="Antonio Ultra-Bold"/>
              </a:defRPr>
            </a:lvl1pPr>
          </a:lstStyle>
          <a:p>
            <a:pPr algn="ctr"/>
            <a:r>
              <a:rPr lang="en-US" dirty="0"/>
              <a:t>System Architecture, Functionalities and Design Diagram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1C12C3-D906-EA0B-EB0A-7B8BF8E028D1}"/>
              </a:ext>
            </a:extLst>
          </p:cNvPr>
          <p:cNvSpPr txBox="1"/>
          <p:nvPr/>
        </p:nvSpPr>
        <p:spPr>
          <a:xfrm>
            <a:off x="1284298" y="1409700"/>
            <a:ext cx="16348968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ntonio Ultra-Bold" panose="020B0604020202020204" charset="0"/>
              </a:rPr>
              <a:t>Flow of Data and Processing Steps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latin typeface="Antonio Ultra-Bold" panose="020B0604020202020204" charset="0"/>
              </a:rPr>
              <a:t>Candidate Registration &amp; Profile Creation</a:t>
            </a:r>
            <a:r>
              <a:rPr lang="en-US" sz="2400" dirty="0">
                <a:latin typeface="Antonio Ultra-Bold" panose="020B060402020202020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Antonio Bold" panose="020B0604020202020204" charset="0"/>
              </a:rPr>
              <a:t>Frontend</a:t>
            </a:r>
            <a:r>
              <a:rPr lang="en-US" sz="2400" dirty="0">
                <a:latin typeface="Antonio Bold" panose="020B0604020202020204" charset="0"/>
              </a:rPr>
              <a:t> captures candidate details, stores them in </a:t>
            </a:r>
            <a:r>
              <a:rPr lang="en-US" sz="2400" b="1" dirty="0">
                <a:latin typeface="Antonio Bold" panose="020B0604020202020204" charset="0"/>
              </a:rPr>
              <a:t>MySQL</a:t>
            </a:r>
            <a:r>
              <a:rPr lang="en-US" sz="2400" dirty="0">
                <a:latin typeface="Antonio Bold" panose="020B0604020202020204" charset="0"/>
              </a:rPr>
              <a:t>. AI models parse resumes for key information.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Antonio Bold" panose="020B0604020202020204" charset="0"/>
              </a:rPr>
              <a:t>AI/ML Layer</a:t>
            </a:r>
            <a:r>
              <a:rPr lang="en-US" sz="2400" dirty="0">
                <a:latin typeface="Antonio Bold" panose="020B0604020202020204" charset="0"/>
              </a:rPr>
              <a:t> extracts skills and matches candidates to relevant jobs.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latin typeface="Antonio Ultra-Bold" panose="020B0604020202020204" charset="0"/>
              </a:rPr>
              <a:t>Job Posting</a:t>
            </a:r>
            <a:r>
              <a:rPr lang="en-US" sz="2400" dirty="0">
                <a:latin typeface="Antonio Ultra-Bold" panose="020B060402020202020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Antonio Bold" panose="020B0604020202020204" charset="0"/>
              </a:rPr>
              <a:t>Recruiters</a:t>
            </a:r>
            <a:r>
              <a:rPr lang="en-US" sz="2400" dirty="0">
                <a:latin typeface="Antonio Bold" panose="020B0604020202020204" charset="0"/>
              </a:rPr>
              <a:t> create job posts on the </a:t>
            </a:r>
            <a:r>
              <a:rPr lang="en-US" sz="2400" b="1" dirty="0">
                <a:latin typeface="Antonio Bold" panose="020B0604020202020204" charset="0"/>
              </a:rPr>
              <a:t>Frontend</a:t>
            </a:r>
            <a:r>
              <a:rPr lang="en-US" sz="2400" dirty="0">
                <a:latin typeface="Antonio Bold" panose="020B0604020202020204" charset="0"/>
              </a:rPr>
              <a:t>, which are stored in </a:t>
            </a:r>
            <a:r>
              <a:rPr lang="en-US" sz="2400" b="1" dirty="0">
                <a:latin typeface="Antonio Bold" panose="020B0604020202020204" charset="0"/>
              </a:rPr>
              <a:t>MySQL</a:t>
            </a:r>
            <a:r>
              <a:rPr lang="en-US" sz="2400" dirty="0">
                <a:latin typeface="Antonio Bold" panose="020B0604020202020204" charset="0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dirty="0">
                <a:latin typeface="Antonio Bold" panose="020B0604020202020204" charset="0"/>
              </a:rPr>
              <a:t>AI suggests improvements and auto-completes job descriptions.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 err="1">
                <a:latin typeface="Antonio Bold" panose="020B0604020202020204" charset="0"/>
              </a:rPr>
              <a:t>RecSys</a:t>
            </a:r>
            <a:r>
              <a:rPr lang="en-US" sz="2400" dirty="0">
                <a:latin typeface="Antonio Bold" panose="020B0604020202020204" charset="0"/>
              </a:rPr>
              <a:t> matches jobs with candidates.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latin typeface="Antonio Ultra-Bold" panose="020B0604020202020204" charset="0"/>
              </a:rPr>
              <a:t>Job Search &amp; Recommendations</a:t>
            </a:r>
            <a:r>
              <a:rPr lang="en-US" sz="2400" dirty="0">
                <a:latin typeface="Antonio Ultra-Bold" panose="020B060402020202020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Antonio Bold" panose="020B0604020202020204" charset="0"/>
              </a:rPr>
              <a:t>Frontend</a:t>
            </a:r>
            <a:r>
              <a:rPr lang="en-US" sz="2400" dirty="0">
                <a:latin typeface="Antonio Bold" panose="020B0604020202020204" charset="0"/>
              </a:rPr>
              <a:t> allows candidates to search jobs. </a:t>
            </a:r>
            <a:r>
              <a:rPr lang="en-US" sz="2400" b="1" dirty="0" err="1">
                <a:latin typeface="Antonio Bold" panose="020B0604020202020204" charset="0"/>
              </a:rPr>
              <a:t>Recsys</a:t>
            </a:r>
            <a:r>
              <a:rPr lang="en-US" sz="2400" dirty="0">
                <a:latin typeface="Antonio Bold" panose="020B0604020202020204" charset="0"/>
              </a:rPr>
              <a:t> generates personalized recommendations based on the candidate’s profile.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latin typeface="Antonio Ultra-Bold" panose="020B0604020202020204" charset="0"/>
              </a:rPr>
              <a:t>Resume Generation</a:t>
            </a:r>
            <a:r>
              <a:rPr lang="en-US" sz="2400" dirty="0">
                <a:latin typeface="Antonio Ultra-Bold" panose="020B060402020202020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dirty="0">
                <a:latin typeface="Antonio Bold" panose="020B0604020202020204" charset="0"/>
              </a:rPr>
              <a:t>Candidates use </a:t>
            </a:r>
            <a:r>
              <a:rPr lang="en-US" sz="2400" b="1" dirty="0">
                <a:latin typeface="Antonio Bold" panose="020B0604020202020204" charset="0"/>
              </a:rPr>
              <a:t>Generative AI</a:t>
            </a:r>
            <a:r>
              <a:rPr lang="en-US" sz="2400" dirty="0">
                <a:latin typeface="Antonio Bold" panose="020B0604020202020204" charset="0"/>
              </a:rPr>
              <a:t> (OpenAI API) to auto-generate or improve resumes.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dirty="0">
                <a:latin typeface="Antonio Bold" panose="020B0604020202020204" charset="0"/>
              </a:rPr>
              <a:t>Resumes are stored in </a:t>
            </a:r>
            <a:r>
              <a:rPr lang="en-US" sz="2400" b="1" dirty="0">
                <a:latin typeface="Antonio Bold" panose="020B0604020202020204" charset="0"/>
              </a:rPr>
              <a:t>MySQL</a:t>
            </a:r>
            <a:r>
              <a:rPr lang="en-US" sz="2400" dirty="0">
                <a:latin typeface="Antonio Bold" panose="020B060402020202020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latin typeface="Antonio Ultra-Bold" panose="020B0604020202020204" charset="0"/>
              </a:rPr>
              <a:t>Job Application</a:t>
            </a:r>
            <a:r>
              <a:rPr lang="en-US" sz="2400" dirty="0">
                <a:latin typeface="Antonio Ultra-Bold" panose="020B060402020202020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Antonio Bold" panose="020B0604020202020204" charset="0"/>
              </a:rPr>
              <a:t>Frontend</a:t>
            </a:r>
            <a:r>
              <a:rPr lang="en-US" sz="2400" dirty="0">
                <a:latin typeface="Antonio Bold" panose="020B0604020202020204" charset="0"/>
              </a:rPr>
              <a:t> captures candidate applications, stored in </a:t>
            </a:r>
            <a:r>
              <a:rPr lang="en-US" sz="2400" b="1" dirty="0">
                <a:latin typeface="Antonio Bold" panose="020B0604020202020204" charset="0"/>
              </a:rPr>
              <a:t>MySQL</a:t>
            </a:r>
            <a:r>
              <a:rPr lang="en-US" sz="2400" dirty="0">
                <a:latin typeface="Antonio Bold" panose="020B0604020202020204" charset="0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Antonio Bold" panose="020B0604020202020204" charset="0"/>
              </a:rPr>
              <a:t>AI/ML Layer</a:t>
            </a:r>
            <a:r>
              <a:rPr lang="en-US" sz="2400" dirty="0">
                <a:latin typeface="Antonio Bold" panose="020B0604020202020204" charset="0"/>
              </a:rPr>
              <a:t> evaluates job fit using classification models.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latin typeface="Antonio Ultra-Bold" panose="020B0604020202020204" charset="0"/>
              </a:rPr>
              <a:t>Interview Scheduling &amp; Notifications</a:t>
            </a:r>
            <a:r>
              <a:rPr lang="en-US" sz="2400" dirty="0">
                <a:latin typeface="Antonio Ultra-Bold" panose="020B060402020202020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dirty="0">
                <a:latin typeface="Antonio Bold" panose="020B0604020202020204" charset="0"/>
              </a:rPr>
              <a:t>Recruiters schedule interviews via </a:t>
            </a:r>
            <a:r>
              <a:rPr lang="en-US" sz="2400" b="1" dirty="0">
                <a:latin typeface="Antonio Bold" panose="020B0604020202020204" charset="0"/>
              </a:rPr>
              <a:t>Frontend</a:t>
            </a:r>
            <a:r>
              <a:rPr lang="en-US" sz="2400" dirty="0">
                <a:latin typeface="Antonio Bold" panose="020B0604020202020204" charset="0"/>
              </a:rPr>
              <a:t>. Notifications are sent via </a:t>
            </a:r>
            <a:r>
              <a:rPr lang="en-US" sz="2400" b="1" dirty="0">
                <a:latin typeface="Antonio Bold" panose="020B0604020202020204" charset="0"/>
              </a:rPr>
              <a:t>Twilio</a:t>
            </a:r>
            <a:r>
              <a:rPr lang="en-US" sz="2400" dirty="0">
                <a:latin typeface="Antonio Bold" panose="020B0604020202020204" charset="0"/>
              </a:rPr>
              <a:t> (SMS/Email) and </a:t>
            </a:r>
            <a:r>
              <a:rPr lang="en-US" sz="2400" b="1" dirty="0" err="1">
                <a:latin typeface="Antonio Bold" panose="020B0604020202020204" charset="0"/>
              </a:rPr>
              <a:t>WebSockets</a:t>
            </a:r>
            <a:r>
              <a:rPr lang="en-US" sz="2400" dirty="0">
                <a:latin typeface="Antonio Bold" panose="020B060402020202020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latin typeface="Antonio Ultra-Bold" panose="020B0604020202020204" charset="0"/>
              </a:rPr>
              <a:t>Virtual Interview &amp; Evaluation</a:t>
            </a:r>
            <a:r>
              <a:rPr lang="en-US" sz="2400" dirty="0">
                <a:latin typeface="Antonio Ultra-Bold" panose="020B060402020202020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dirty="0">
                <a:latin typeface="Antonio Bold" panose="020B0604020202020204" charset="0"/>
              </a:rPr>
              <a:t>AI evaluates interviews using </a:t>
            </a:r>
            <a:r>
              <a:rPr lang="en-US" sz="2400" b="1" dirty="0">
                <a:latin typeface="Antonio Bold" panose="020B0604020202020204" charset="0"/>
              </a:rPr>
              <a:t>speech-to-text</a:t>
            </a:r>
            <a:r>
              <a:rPr lang="en-US" sz="2400" dirty="0">
                <a:latin typeface="Antonio Bold" panose="020B0604020202020204" charset="0"/>
              </a:rPr>
              <a:t>, </a:t>
            </a:r>
            <a:r>
              <a:rPr lang="en-US" sz="2400" b="1" dirty="0">
                <a:latin typeface="Antonio Bold" panose="020B0604020202020204" charset="0"/>
              </a:rPr>
              <a:t>NLP</a:t>
            </a:r>
            <a:r>
              <a:rPr lang="en-US" sz="2400" dirty="0">
                <a:latin typeface="Antonio Bold" panose="020B0604020202020204" charset="0"/>
              </a:rPr>
              <a:t>, and stores results in </a:t>
            </a:r>
            <a:r>
              <a:rPr lang="en-US" sz="2400" b="1" dirty="0">
                <a:latin typeface="Antonio Bold" panose="020B0604020202020204" charset="0"/>
              </a:rPr>
              <a:t>MySQL</a:t>
            </a:r>
            <a:r>
              <a:rPr lang="en-US" sz="2400" dirty="0">
                <a:latin typeface="Antonio Bold" panose="020B060402020202020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latin typeface="Antonio Ultra-Bold" panose="020B0604020202020204" charset="0"/>
              </a:rPr>
              <a:t>Candidate Fit Evaluation</a:t>
            </a:r>
            <a:r>
              <a:rPr lang="en-US" sz="2400" dirty="0">
                <a:latin typeface="Antonio Ultra-Bold" panose="020B060402020202020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Antonio Bold" panose="020B0604020202020204" charset="0"/>
              </a:rPr>
              <a:t>AI/ML Layer</a:t>
            </a:r>
            <a:r>
              <a:rPr lang="en-US" sz="2400" dirty="0">
                <a:latin typeface="Antonio Bold" panose="020B0604020202020204" charset="0"/>
              </a:rPr>
              <a:t> evaluates candidate fit based on resume, application, and interview data.</a:t>
            </a:r>
          </a:p>
        </p:txBody>
      </p:sp>
    </p:spTree>
    <p:extLst>
      <p:ext uri="{BB962C8B-B14F-4D97-AF65-F5344CB8AC3E}">
        <p14:creationId xmlns:p14="http://schemas.microsoft.com/office/powerpoint/2010/main" val="518069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1604</Words>
  <Application>Microsoft Office PowerPoint</Application>
  <PresentationFormat>Custom</PresentationFormat>
  <Paragraphs>168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Mokoto</vt:lpstr>
      <vt:lpstr>Arial</vt:lpstr>
      <vt:lpstr>Antonio Ultra-Bold</vt:lpstr>
      <vt:lpstr>MV Boli</vt:lpstr>
      <vt:lpstr>Antonio Bold</vt:lpstr>
      <vt:lpstr>Calibri</vt:lpstr>
      <vt:lpstr>Open Sans</vt:lpstr>
      <vt:lpstr>Open Sans Bold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and Technology Solution Presentation</dc:title>
  <dc:creator>Shyamala lakshmi Ilangovan</dc:creator>
  <cp:lastModifiedBy>ASHWIN BS</cp:lastModifiedBy>
  <cp:revision>41</cp:revision>
  <dcterms:created xsi:type="dcterms:W3CDTF">2006-08-16T00:00:00Z</dcterms:created>
  <dcterms:modified xsi:type="dcterms:W3CDTF">2024-11-21T20:36:54Z</dcterms:modified>
  <dc:identifier>DAGWddQdrbc</dc:identifier>
</cp:coreProperties>
</file>